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77" r:id="rId5"/>
    <p:sldMasterId id="2147483693" r:id="rId6"/>
  </p:sldMasterIdLst>
  <p:notesMasterIdLst>
    <p:notesMasterId r:id="rId22"/>
  </p:notesMasterIdLst>
  <p:handoutMasterIdLst>
    <p:handoutMasterId r:id="rId23"/>
  </p:handoutMasterIdLst>
  <p:sldIdLst>
    <p:sldId id="260" r:id="rId7"/>
    <p:sldId id="271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8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409A"/>
    <a:srgbClr val="F78C1E"/>
    <a:srgbClr val="2338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3" autoAdjust="0"/>
    <p:restoredTop sz="94660"/>
  </p:normalViewPr>
  <p:slideViewPr>
    <p:cSldViewPr snapToGrid="0">
      <p:cViewPr varScale="1">
        <p:scale>
          <a:sx n="82" d="100"/>
          <a:sy n="82" d="100"/>
        </p:scale>
        <p:origin x="70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902DA98-E1DA-42C6-A319-7EC379D06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DD976F-6570-4217-967D-E1AA2F3966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79EBF-BE80-438A-BFB7-FB36E9A3B9E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E3555-B458-4DD3-9D03-B6313C68AA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251E93-C8F8-4EC6-B05A-2F0E235D71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18A0D-A07E-44AE-AFB3-55055216E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79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CB125-BFD7-40DD-AFFF-34EA552D678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07ADE-94E7-4101-8C33-20944A492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1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emf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flip="none" rotWithShape="1">
          <a:gsLst>
            <a:gs pos="100000">
              <a:schemeClr val="accent1"/>
            </a:gs>
            <a:gs pos="0">
              <a:schemeClr val="accent1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 descr="Background pattern&#10;&#10;Description automatically generated">
            <a:extLst>
              <a:ext uri="{FF2B5EF4-FFF2-40B4-BE49-F238E27FC236}">
                <a16:creationId xmlns:a16="http://schemas.microsoft.com/office/drawing/2014/main" id="{FFFDF522-1994-4DFD-887C-40310DAFD0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-1" y="-1"/>
            <a:ext cx="5852161" cy="3391019"/>
          </a:xfrm>
          <a:prstGeom prst="rect">
            <a:avLst/>
          </a:prstGeom>
        </p:spPr>
      </p:pic>
      <p:pic>
        <p:nvPicPr>
          <p:cNvPr id="15" name="Picture 14" descr="A picture containing text, screen, display, businesscard&#10;&#10;Description automatically generated">
            <a:extLst>
              <a:ext uri="{FF2B5EF4-FFF2-40B4-BE49-F238E27FC236}">
                <a16:creationId xmlns:a16="http://schemas.microsoft.com/office/drawing/2014/main" id="{13441B15-0FB0-4886-A50A-28D577A2C0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922739" cy="4514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1B139A-6BDA-4822-99F8-9A00C57D7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2041" y="2024979"/>
            <a:ext cx="7153405" cy="1308712"/>
          </a:xfrm>
        </p:spPr>
        <p:txBody>
          <a:bodyPr lIns="0" tIns="0" rIns="0" bIns="0" anchor="t" anchorCtr="0"/>
          <a:lstStyle>
            <a:lvl1pPr algn="l">
              <a:lnSpc>
                <a:spcPct val="75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954B35-1819-455F-A940-3E6BC52CD16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04902" y="5681667"/>
            <a:ext cx="4443954" cy="323852"/>
          </a:xfrm>
          <a:ln>
            <a:noFill/>
          </a:ln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Name, Title and whatever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11A51B1-7904-4135-8095-D3BF6FB7446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98055" y="5681667"/>
            <a:ext cx="1263692" cy="323852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46FBF2E-0CFC-4E64-BE9F-22D944808A9B}"/>
              </a:ext>
            </a:extLst>
          </p:cNvPr>
          <p:cNvCxnSpPr>
            <a:cxnSpLocks/>
          </p:cNvCxnSpPr>
          <p:nvPr userDrawn="1"/>
        </p:nvCxnSpPr>
        <p:spPr>
          <a:xfrm>
            <a:off x="4432041" y="5551811"/>
            <a:ext cx="0" cy="489005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6A530F8-DCD9-4AF8-802F-E9D34A53374A}"/>
              </a:ext>
            </a:extLst>
          </p:cNvPr>
          <p:cNvCxnSpPr>
            <a:cxnSpLocks/>
          </p:cNvCxnSpPr>
          <p:nvPr userDrawn="1"/>
        </p:nvCxnSpPr>
        <p:spPr>
          <a:xfrm>
            <a:off x="9625194" y="5551811"/>
            <a:ext cx="0" cy="489005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D43728E8-5EC5-4A86-927B-B89F5350C8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32058" y="3466983"/>
            <a:ext cx="7153499" cy="428625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Optional single-line subhead ( “Prepared for” customer name,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BEC110-18D6-8D10-0EAC-696386C425C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90293" y="5616199"/>
            <a:ext cx="2865404" cy="34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23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DE94E-1A05-43E2-85AA-FCE15D6CC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8B2F19C-54B3-44F2-A268-5B94BB4F71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376732"/>
            <a:ext cx="431736" cy="49815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17DA519-7578-4402-A2EF-BA70FF5B895B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E5469DD-8A9E-42B0-87CE-5407E7DC86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DB72E4-DFE1-4DBA-9762-C7170A634322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Confidential and proprietary. Do not distribute.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DF670E-235F-41A2-A369-CD81AB896383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8CE7E1AE-5B6B-D679-A27B-9CE8C9AF361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28874" y="6510026"/>
            <a:ext cx="1550478" cy="18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35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6B31A96-030E-476A-8EBE-2CE04E6BF81D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AC7D6BD-AD67-46B3-BE60-C94CE4BFE9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7EC50A-C116-4592-9225-7EE27F175FEE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Confidential and proprietary. Do not distribute.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0D34423-55E2-4049-B838-456F25A9B459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545C1A0-F4B3-F5CD-BA5F-F57A60E607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28874" y="6510026"/>
            <a:ext cx="1550478" cy="18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46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Quote">
    <p:bg>
      <p:bgPr>
        <a:gradFill>
          <a:gsLst>
            <a:gs pos="100000">
              <a:schemeClr val="accent1"/>
            </a:gs>
            <a:gs pos="0">
              <a:schemeClr val="accent1">
                <a:lumMod val="75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CB105AC6-1F68-487E-BD3F-1D042DDDF0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0" y="0"/>
            <a:ext cx="5607586" cy="32493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2ED54E-7DEB-45AD-94AE-6BC12A8AE7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8400" y="1709738"/>
            <a:ext cx="7315200" cy="2852737"/>
          </a:xfrm>
        </p:spPr>
        <p:txBody>
          <a:bodyPr anchor="t" anchorCtr="0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Quote text here</a:t>
            </a:r>
          </a:p>
        </p:txBody>
      </p:sp>
      <p:pic>
        <p:nvPicPr>
          <p:cNvPr id="11" name="Picture 10" descr="Background pattern&#10;&#10;Description automatically generated">
            <a:extLst>
              <a:ext uri="{FF2B5EF4-FFF2-40B4-BE49-F238E27FC236}">
                <a16:creationId xmlns:a16="http://schemas.microsoft.com/office/drawing/2014/main" id="{E8481630-9AC7-43B5-82AB-2DC756BFECC3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 flipH="1">
            <a:off x="6586728" y="3607308"/>
            <a:ext cx="5605272" cy="325069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A79FD-0E3E-42D9-A871-3FFE519218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288097" y="4741637"/>
            <a:ext cx="4465504" cy="135903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  <a:p>
            <a:pPr lvl="0"/>
            <a:r>
              <a:rPr lang="en-US" dirty="0"/>
              <a:t>Company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394F57-FB50-4C81-BF7A-4148FD4D92CB}"/>
              </a:ext>
            </a:extLst>
          </p:cNvPr>
          <p:cNvSpPr txBox="1"/>
          <p:nvPr userDrawn="1"/>
        </p:nvSpPr>
        <p:spPr>
          <a:xfrm>
            <a:off x="705080" y="1037000"/>
            <a:ext cx="124906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F975D-DFB0-442E-AEB2-F66BC14223B9}"/>
              </a:ext>
            </a:extLst>
          </p:cNvPr>
          <p:cNvSpPr txBox="1"/>
          <p:nvPr userDrawn="1"/>
        </p:nvSpPr>
        <p:spPr>
          <a:xfrm>
            <a:off x="10237860" y="1037000"/>
            <a:ext cx="124906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97105B-8EBA-89BE-F5DE-10A0914C4A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8095" y="6513206"/>
            <a:ext cx="1567353" cy="1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8163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gradFill>
          <a:gsLst>
            <a:gs pos="100000">
              <a:schemeClr val="accent1"/>
            </a:gs>
            <a:gs pos="0">
              <a:schemeClr val="accent1">
                <a:lumMod val="75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ED54E-7DEB-45AD-94AE-6BC12A8AE7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95600" y="1707514"/>
            <a:ext cx="8689848" cy="1074843"/>
          </a:xfrm>
        </p:spPr>
        <p:txBody>
          <a:bodyPr lIns="0" tIns="0" rIns="0" bIns="0" anchor="ctr" anchorCtr="0">
            <a:noAutofit/>
          </a:bodyPr>
          <a:lstStyle>
            <a:lvl1pPr algn="l">
              <a:defRPr sz="8000">
                <a:solidFill>
                  <a:schemeClr val="bg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625E66D3-40E9-42BD-B0A8-EA7F47691216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2895599" y="3049877"/>
            <a:ext cx="8689847" cy="1798347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Name, Title, contact info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9F4137-45B3-4A0C-A75E-6219A11B3758}"/>
              </a:ext>
            </a:extLst>
          </p:cNvPr>
          <p:cNvSpPr txBox="1"/>
          <p:nvPr userDrawn="1"/>
        </p:nvSpPr>
        <p:spPr>
          <a:xfrm>
            <a:off x="2895600" y="5823668"/>
            <a:ext cx="442345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SAN FRANCISCO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 |   </a:t>
            </a:r>
            <a:r>
              <a:rPr lang="en-US" sz="1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TAMPA   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|</a:t>
            </a:r>
            <a:r>
              <a:rPr lang="en-US" sz="1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  TORONTO   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|</a:t>
            </a:r>
            <a:r>
              <a:rPr lang="en-US" sz="1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  SCHIPHOL   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|</a:t>
            </a:r>
            <a:r>
              <a:rPr lang="en-US" sz="1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  CHENNAI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5B5883-F245-402A-AEAA-F71EA7F09FF3}"/>
              </a:ext>
            </a:extLst>
          </p:cNvPr>
          <p:cNvSpPr txBox="1"/>
          <p:nvPr userDrawn="1"/>
        </p:nvSpPr>
        <p:spPr>
          <a:xfrm>
            <a:off x="2895600" y="6275855"/>
            <a:ext cx="110370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valgenesis.com</a:t>
            </a:r>
          </a:p>
        </p:txBody>
      </p:sp>
      <p:pic>
        <p:nvPicPr>
          <p:cNvPr id="21" name="Picture 20" descr="Background pattern&#10;&#10;Description automatically generated">
            <a:extLst>
              <a:ext uri="{FF2B5EF4-FFF2-40B4-BE49-F238E27FC236}">
                <a16:creationId xmlns:a16="http://schemas.microsoft.com/office/drawing/2014/main" id="{1CF4955F-ED5E-4FB4-8065-EF53945AA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8567"/>
            <a:ext cx="2478608" cy="28527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22C8DA-5DF7-3DBD-81E2-8ADFA8D5FF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95599" y="5266217"/>
            <a:ext cx="2613103" cy="314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753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flip="none" rotWithShape="1">
          <a:gsLst>
            <a:gs pos="92000">
              <a:schemeClr val="accent5"/>
            </a:gs>
            <a:gs pos="0">
              <a:schemeClr val="accent1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 descr="Background pattern&#10;&#10;Description automatically generated">
            <a:extLst>
              <a:ext uri="{FF2B5EF4-FFF2-40B4-BE49-F238E27FC236}">
                <a16:creationId xmlns:a16="http://schemas.microsoft.com/office/drawing/2014/main" id="{FFFDF522-1994-4DFD-887C-40310DAFD0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-1" y="-1"/>
            <a:ext cx="5852161" cy="3391019"/>
          </a:xfrm>
          <a:prstGeom prst="rect">
            <a:avLst/>
          </a:prstGeom>
        </p:spPr>
      </p:pic>
      <p:pic>
        <p:nvPicPr>
          <p:cNvPr id="15" name="Picture 14" descr="A picture containing text, screen, display, businesscard&#10;&#10;Description automatically generated">
            <a:extLst>
              <a:ext uri="{FF2B5EF4-FFF2-40B4-BE49-F238E27FC236}">
                <a16:creationId xmlns:a16="http://schemas.microsoft.com/office/drawing/2014/main" id="{13441B15-0FB0-4886-A50A-28D577A2C0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922739" cy="4514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1B139A-6BDA-4822-99F8-9A00C57D7A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2041" y="2024979"/>
            <a:ext cx="7153405" cy="1308712"/>
          </a:xfrm>
        </p:spPr>
        <p:txBody>
          <a:bodyPr lIns="0" tIns="0" rIns="0" bIns="0" anchor="t" anchorCtr="0"/>
          <a:lstStyle>
            <a:lvl1pPr algn="l">
              <a:lnSpc>
                <a:spcPct val="75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46FBF2E-0CFC-4E64-BE9F-22D944808A9B}"/>
              </a:ext>
            </a:extLst>
          </p:cNvPr>
          <p:cNvCxnSpPr>
            <a:cxnSpLocks/>
          </p:cNvCxnSpPr>
          <p:nvPr userDrawn="1"/>
        </p:nvCxnSpPr>
        <p:spPr>
          <a:xfrm>
            <a:off x="4432041" y="5551811"/>
            <a:ext cx="0" cy="489005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D43728E8-5EC5-4A86-927B-B89F5350C87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32058" y="3466983"/>
            <a:ext cx="7153499" cy="428625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Optional single-line subhead ( “Prepared for” customer name,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4DE61337-B8EF-45BC-84C8-3B3E30CC6AB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04902" y="5681667"/>
            <a:ext cx="4443954" cy="323852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Name, Title and whatever</a:t>
            </a:r>
          </a:p>
        </p:txBody>
      </p:sp>
      <p:sp>
        <p:nvSpPr>
          <p:cNvPr id="14" name="Text Placeholder 20">
            <a:extLst>
              <a:ext uri="{FF2B5EF4-FFF2-40B4-BE49-F238E27FC236}">
                <a16:creationId xmlns:a16="http://schemas.microsoft.com/office/drawing/2014/main" id="{DD011579-E844-472D-9D96-63382DDA00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798055" y="5681667"/>
            <a:ext cx="1263692" cy="323852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27344EB-F769-4060-90B9-8967DFD82DF4}"/>
              </a:ext>
            </a:extLst>
          </p:cNvPr>
          <p:cNvCxnSpPr>
            <a:cxnSpLocks/>
          </p:cNvCxnSpPr>
          <p:nvPr userDrawn="1"/>
        </p:nvCxnSpPr>
        <p:spPr>
          <a:xfrm>
            <a:off x="9625194" y="5551811"/>
            <a:ext cx="0" cy="489005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4EB754F-C6CA-B581-6FCE-63307A22CAE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90294" y="5607494"/>
            <a:ext cx="2785588" cy="33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533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3C52-8254-45E0-9A24-3CBDBB86B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2EE15-8645-4A97-BCD5-09E1C323A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1600200"/>
            <a:ext cx="10972800" cy="456924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FCB79F5-4A98-4F33-BED8-477A49FC82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376732"/>
            <a:ext cx="431736" cy="498157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EB0353F-1726-4122-9C63-1484AE3D4A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6785B6-EF5D-471B-95CD-69130F4B9E42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accent3"/>
                </a:solidFill>
              </a:rPr>
              <a:t>Confidential and proprietary. Do not distribute.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FD236B-3A44-4560-9B6C-34081504C2C8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35F603F-16C4-B2CB-9169-37B96D405F4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18095" y="6513206"/>
            <a:ext cx="1567353" cy="1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591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>
          <a:gsLst>
            <a:gs pos="100000">
              <a:schemeClr val="accent1"/>
            </a:gs>
            <a:gs pos="0">
              <a:schemeClr val="accent1">
                <a:lumMod val="75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ED54E-7DEB-45AD-94AE-6BC12A8AE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78" y="1709738"/>
            <a:ext cx="8879570" cy="2852737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A79FD-0E3E-42D9-A871-3FFE51921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05878" y="4730620"/>
            <a:ext cx="8879570" cy="135903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F22FB4A1-CF40-4F79-A40D-6DE124736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2617"/>
            <a:ext cx="2461602" cy="285273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9FFFCE-D81B-E090-C315-80D00FB670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8095" y="6513206"/>
            <a:ext cx="1567353" cy="1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56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ernative Section Header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ED54E-7DEB-45AD-94AE-6BC12A8AE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78" y="1709738"/>
            <a:ext cx="8879570" cy="2852737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accent1">
                    <a:lumMod val="40000"/>
                    <a:lumOff val="6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A79FD-0E3E-42D9-A871-3FFE51921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05878" y="4730620"/>
            <a:ext cx="8879570" cy="135903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2072B5B8-69F1-4210-858D-E54D20C3E2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2617"/>
            <a:ext cx="2461602" cy="285273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864B949-00DE-3517-0596-65089C8DA6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8095" y="6513206"/>
            <a:ext cx="1567353" cy="1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7863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5ECCE-FCC3-4581-B7FB-5ECCC9941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1A36E-596F-436A-BE33-2E2C4334B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600200"/>
            <a:ext cx="52578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93D4A-B2FB-4FB1-A703-9F3BB7C57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1554" y="1600201"/>
            <a:ext cx="5257800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5E73BF-FFBD-4B4B-B2C6-F884E4034C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376732"/>
            <a:ext cx="431736" cy="498157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01B07A3-BDFE-4D45-AF7A-D9178B528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9E2980-845A-4B76-A518-6F69CFB9C3AF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accent3"/>
                </a:solidFill>
              </a:rPr>
              <a:t>Confidential and proprietary. Do not distribute.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24558F-F78E-4EE3-87D0-1A3B0203BFDD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3924805-7CC7-8960-7AC4-EE19E255167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18095" y="6513206"/>
            <a:ext cx="1567353" cy="1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2922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s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D2954-08D2-4F77-96DE-D2FCCF7FC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38329"/>
            <a:ext cx="10972800" cy="7040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93B18-08F1-4E53-9DF7-30206B75C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600200"/>
            <a:ext cx="52578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E59FB-A20A-4D6B-8D02-CEDA96176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552" y="2577947"/>
            <a:ext cx="5257800" cy="36117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C0DBBA-7FCD-4E40-BCD6-E7BC9E587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1555" y="1600200"/>
            <a:ext cx="52578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1F4750-AB77-4C4E-B738-A0508EB67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1555" y="2577947"/>
            <a:ext cx="5257800" cy="3611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70584B6-16CE-42CD-A2BB-EC781AE218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376732"/>
            <a:ext cx="431736" cy="498157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2826B28-FD15-44A4-897D-C7D77DC759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5E2786-A4D0-4AE0-A520-937E5125012C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accent3"/>
                </a:solidFill>
              </a:rPr>
              <a:t>Confidential and proprietary. Do not distribute.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C9F24B-8556-491A-AC24-9E25B8C0302B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49A82176-5A67-9A50-70C3-95E3C06648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18095" y="6513206"/>
            <a:ext cx="1567353" cy="1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18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3C52-8254-45E0-9A24-3CBDBB86B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2EE15-8645-4A97-BCD5-09E1C323A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1600200"/>
            <a:ext cx="10972800" cy="456924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FCB79F5-4A98-4F33-BED8-477A49FC82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376732"/>
            <a:ext cx="431736" cy="49815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2579172-ADC2-470C-8223-5526CA556C1C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F57BCF-ABB0-4012-82B5-F5ED49E09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559313-CEBA-4537-9385-243BCC3CCBD6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Confidential and proprietary. Do not distribute.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770EBB4-11D7-4A2D-9214-01A827F476FF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82B91475-7FCA-259C-22A8-5D9BA175547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28874" y="6510026"/>
            <a:ext cx="1550478" cy="18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5056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5ECCE-FCC3-4581-B7FB-5ECCC9941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1A36E-596F-436A-BE33-2E2C4334B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600200"/>
            <a:ext cx="3355848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93D4A-B2FB-4FB1-A703-9F3BB7C57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23504" y="1600201"/>
            <a:ext cx="3355848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5E73BF-FFBD-4B4B-B2C6-F884E4034C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376732"/>
            <a:ext cx="431736" cy="498157"/>
          </a:xfrm>
          <a:prstGeom prst="rect">
            <a:avLst/>
          </a:prstGeom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5D648926-19A8-4C45-A1DC-157F8B79FB6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418076" y="1600200"/>
            <a:ext cx="3355848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2D1385E-63FF-463F-B05E-60E2423DF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6767ED-C3C9-4531-A349-EA511FFC480E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accent3"/>
                </a:solidFill>
              </a:rPr>
              <a:t>Confidential and proprietary. Do not distribute.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62D4DBB-AE27-442B-A963-2C6DE3DCD807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89EC3B0-63C8-10D2-6558-09BE15FC787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18095" y="6513206"/>
            <a:ext cx="1567353" cy="1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5705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D2954-08D2-4F77-96DE-D2FCCF7FC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38329"/>
            <a:ext cx="10972800" cy="7040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93B18-08F1-4E53-9DF7-30206B75C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600200"/>
            <a:ext cx="335584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E59FB-A20A-4D6B-8D02-CEDA96176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552" y="2577947"/>
            <a:ext cx="3355848" cy="3611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C0DBBA-7FCD-4E40-BCD6-E7BC9E587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223505" y="1600200"/>
            <a:ext cx="335584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1F4750-AB77-4C4E-B738-A0508EB67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223505" y="2577947"/>
            <a:ext cx="3355848" cy="3611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70584B6-16CE-42CD-A2BB-EC781AE218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376732"/>
            <a:ext cx="431736" cy="498157"/>
          </a:xfrm>
          <a:prstGeom prst="rect">
            <a:avLst/>
          </a:prstGeom>
        </p:spPr>
      </p:pic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2DAECBB8-D15D-4F24-AF78-70A668FECE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18076" y="1600200"/>
            <a:ext cx="335584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6B97BE1D-3F14-4E99-9DF9-38107EA3C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418076" y="2577947"/>
            <a:ext cx="3355848" cy="3611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1537A77-6CF0-4AA4-983F-E41E551EB4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7F9C16-478E-4B25-A976-D7149B59BEA3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accent3"/>
                </a:solidFill>
              </a:rPr>
              <a:t>Confidential and proprietary. Do not distribute.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447AB5D-083F-465C-8CFA-C0B2F91CEFE4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5441DE81-1D5A-9A03-3AF4-7081A5B85F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18095" y="6513206"/>
            <a:ext cx="1567353" cy="1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3652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D2954-08D2-4F77-96DE-D2FCCF7FCB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649" y="1719260"/>
            <a:ext cx="4845760" cy="69736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Impact title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70584B6-16CE-42CD-A2BB-EC781AE218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777327"/>
            <a:ext cx="431736" cy="498157"/>
          </a:xfrm>
          <a:prstGeom prst="rect">
            <a:avLst/>
          </a:prstGeom>
        </p:spPr>
      </p:pic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D2069B15-99B5-4DBF-9234-6174B381BC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A7D2FF1-DD0E-4C3A-B802-FA32344568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6425" y="2705100"/>
            <a:ext cx="4879975" cy="29956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3D640D1-950F-441D-9654-C176077E0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427B0-83F2-43EA-97E9-A1A3DFB0F141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accent3"/>
                </a:solidFill>
              </a:rPr>
              <a:t>Confidential and proprietary. Do not distribute.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45E59DA-D498-4FBD-AA88-4B8CF4ECE9FB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4BC132E5-E462-803A-BB95-E91CC63DDF4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18095" y="6513206"/>
            <a:ext cx="1567353" cy="1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203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DE94E-1A05-43E2-85AA-FCE15D6CC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8B2F19C-54B3-44F2-A268-5B94BB4F71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376732"/>
            <a:ext cx="431736" cy="498157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FDA00A-0E35-4EB9-91CC-20892B0FD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CFEA3D-D6F4-4E0D-8B12-F805E324E601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accent3"/>
                </a:solidFill>
              </a:rPr>
              <a:t>Confidential and proprietary. Do not distribute.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8ACBE2-9345-406F-A941-1AF3B723D6C2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6DFF5B9-C256-58FE-364E-5862A4CF4A6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18095" y="6513206"/>
            <a:ext cx="1567353" cy="1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33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38F2D8A-A37C-44CE-BAC2-FF8B02031C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43649B-8697-4B92-AF00-9EE55216294B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accent3"/>
                </a:solidFill>
              </a:rPr>
              <a:t>Confidential and proprietary. Do not distribute.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CD05CB8-2947-4657-84F0-224AC8B0B5E8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6490F3EC-86C7-B994-1D14-12CD2A63A5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18095" y="6513206"/>
            <a:ext cx="1567353" cy="1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9538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Quote">
    <p:bg>
      <p:bgPr>
        <a:gradFill>
          <a:gsLst>
            <a:gs pos="92000">
              <a:schemeClr val="accent5"/>
            </a:gs>
            <a:gs pos="0">
              <a:schemeClr val="accent1">
                <a:lumMod val="75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CB105AC6-1F68-487E-BD3F-1D042DDDF0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0" y="0"/>
            <a:ext cx="5607586" cy="32493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2ED54E-7DEB-45AD-94AE-6BC12A8AE7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8400" y="1709738"/>
            <a:ext cx="7315200" cy="2852737"/>
          </a:xfrm>
        </p:spPr>
        <p:txBody>
          <a:bodyPr anchor="t" anchorCtr="0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Quote text here</a:t>
            </a:r>
          </a:p>
        </p:txBody>
      </p:sp>
      <p:pic>
        <p:nvPicPr>
          <p:cNvPr id="11" name="Picture 10" descr="Background pattern&#10;&#10;Description automatically generated">
            <a:extLst>
              <a:ext uri="{FF2B5EF4-FFF2-40B4-BE49-F238E27FC236}">
                <a16:creationId xmlns:a16="http://schemas.microsoft.com/office/drawing/2014/main" id="{E8481630-9AC7-43B5-82AB-2DC756BFECC3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 flipH="1">
            <a:off x="6586728" y="3607308"/>
            <a:ext cx="5605272" cy="325069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A79FD-0E3E-42D9-A871-3FFE519218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288097" y="4741637"/>
            <a:ext cx="4465504" cy="135903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  <a:p>
            <a:pPr lvl="0"/>
            <a:r>
              <a:rPr lang="en-US" dirty="0"/>
              <a:t>Company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394F57-FB50-4C81-BF7A-4148FD4D92CB}"/>
              </a:ext>
            </a:extLst>
          </p:cNvPr>
          <p:cNvSpPr txBox="1"/>
          <p:nvPr userDrawn="1"/>
        </p:nvSpPr>
        <p:spPr>
          <a:xfrm>
            <a:off x="705080" y="1037000"/>
            <a:ext cx="124906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F975D-DFB0-442E-AEB2-F66BC14223B9}"/>
              </a:ext>
            </a:extLst>
          </p:cNvPr>
          <p:cNvSpPr txBox="1"/>
          <p:nvPr userDrawn="1"/>
        </p:nvSpPr>
        <p:spPr>
          <a:xfrm>
            <a:off x="10237860" y="1037000"/>
            <a:ext cx="1249060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42E0A3-59A2-10A2-6A2F-31121DCEC1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8095" y="6513206"/>
            <a:ext cx="1567353" cy="1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2410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gradFill>
          <a:gsLst>
            <a:gs pos="92000">
              <a:schemeClr val="accent5"/>
            </a:gs>
            <a:gs pos="0">
              <a:schemeClr val="accent1">
                <a:lumMod val="75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ED54E-7DEB-45AD-94AE-6BC12A8AE7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95600" y="1707514"/>
            <a:ext cx="8689848" cy="1074843"/>
          </a:xfrm>
        </p:spPr>
        <p:txBody>
          <a:bodyPr lIns="0" tIns="0" rIns="0" bIns="0" anchor="ctr" anchorCtr="0">
            <a:noAutofit/>
          </a:bodyPr>
          <a:lstStyle>
            <a:lvl1pPr algn="l">
              <a:defRPr sz="8000">
                <a:solidFill>
                  <a:schemeClr val="bg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625E66D3-40E9-42BD-B0A8-EA7F47691216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2895599" y="3049877"/>
            <a:ext cx="8689847" cy="1798347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Name, Title, contact info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9F4137-45B3-4A0C-A75E-6219A11B3758}"/>
              </a:ext>
            </a:extLst>
          </p:cNvPr>
          <p:cNvSpPr txBox="1"/>
          <p:nvPr userDrawn="1"/>
        </p:nvSpPr>
        <p:spPr>
          <a:xfrm>
            <a:off x="2895600" y="5823668"/>
            <a:ext cx="442345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SAN FRANCISCO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  |   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TAMPA 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|   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TORONTO 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|   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SCHIPHOL 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|   </a:t>
            </a:r>
            <a:r>
              <a:rPr lang="en-US" sz="1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CHENNAI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5B5883-F245-402A-AEAA-F71EA7F09FF3}"/>
              </a:ext>
            </a:extLst>
          </p:cNvPr>
          <p:cNvSpPr txBox="1"/>
          <p:nvPr userDrawn="1"/>
        </p:nvSpPr>
        <p:spPr>
          <a:xfrm>
            <a:off x="2895600" y="6275855"/>
            <a:ext cx="110370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valgenesis.com</a:t>
            </a:r>
          </a:p>
        </p:txBody>
      </p:sp>
      <p:pic>
        <p:nvPicPr>
          <p:cNvPr id="21" name="Picture 20" descr="Background pattern&#10;&#10;Description automatically generated">
            <a:extLst>
              <a:ext uri="{FF2B5EF4-FFF2-40B4-BE49-F238E27FC236}">
                <a16:creationId xmlns:a16="http://schemas.microsoft.com/office/drawing/2014/main" id="{1CF4955F-ED5E-4FB4-8065-EF53945AA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8567"/>
            <a:ext cx="2478608" cy="285273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1F183BA-1A58-89EE-BDF9-C5B2B5A8D6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95599" y="5268100"/>
            <a:ext cx="2595717" cy="31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4341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pattFill prst="wdUpDiag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0440378-8E95-4EF6-BBD0-F182BB150119}"/>
              </a:ext>
            </a:extLst>
          </p:cNvPr>
          <p:cNvSpPr txBox="1"/>
          <p:nvPr userDrawn="1"/>
        </p:nvSpPr>
        <p:spPr>
          <a:xfrm>
            <a:off x="612648" y="691747"/>
            <a:ext cx="109638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When to use Light Mode or Dark Mode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A2B2FB-49BD-403F-A7F0-CA77582D49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2648" y="1768846"/>
            <a:ext cx="5376563" cy="3036419"/>
          </a:xfrm>
          <a:prstGeom prst="rect">
            <a:avLst/>
          </a:prstGeom>
          <a:effectLst>
            <a:outerShdw blurRad="228600" dist="127000" dir="5400000" algn="ctr" rotWithShape="0">
              <a:schemeClr val="tx2">
                <a:alpha val="63000"/>
              </a:scheme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BB2D04A-C17B-4E71-A5CF-E9A4E4D674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49274" y="1789865"/>
            <a:ext cx="5427236" cy="3036419"/>
          </a:xfrm>
          <a:prstGeom prst="rect">
            <a:avLst/>
          </a:prstGeom>
          <a:effectLst>
            <a:outerShdw blurRad="228600" dist="127000" dir="5400000" algn="ctr" rotWithShape="0">
              <a:schemeClr val="tx2">
                <a:alpha val="63000"/>
              </a:scheme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56C9DDC-8339-16E9-713C-B742C631CEA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740420" y="6440436"/>
            <a:ext cx="1836090" cy="22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6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>
          <a:gsLst>
            <a:gs pos="100000">
              <a:schemeClr val="accent1"/>
            </a:gs>
            <a:gs pos="0">
              <a:schemeClr val="accent1">
                <a:lumMod val="75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ED54E-7DEB-45AD-94AE-6BC12A8AE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78" y="1709738"/>
            <a:ext cx="8879570" cy="2852737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A79FD-0E3E-42D9-A871-3FFE51921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05878" y="4730620"/>
            <a:ext cx="8879570" cy="135903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F22FB4A1-CF40-4F79-A40D-6DE124736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2617"/>
            <a:ext cx="2461602" cy="28527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B8D18C3-D3C5-6D42-A7C2-1953178E31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8095" y="6513206"/>
            <a:ext cx="1567353" cy="18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67075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ernative 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ED54E-7DEB-45AD-94AE-6BC12A8AE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78" y="1709738"/>
            <a:ext cx="8879570" cy="2852737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A79FD-0E3E-42D9-A871-3FFE51921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05878" y="4730620"/>
            <a:ext cx="8879570" cy="1359030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F22FB4A1-CF40-4F79-A40D-6DE124736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2617"/>
            <a:ext cx="2461602" cy="285273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709F30E-3997-3DEB-7E16-215E9B4F389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28874" y="6510026"/>
            <a:ext cx="1550478" cy="18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34510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5ECCE-FCC3-4581-B7FB-5ECCC9941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1A36E-596F-436A-BE33-2E2C4334B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600200"/>
            <a:ext cx="52578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93D4A-B2FB-4FB1-A703-9F3BB7C57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1554" y="1600201"/>
            <a:ext cx="5257800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5E73BF-FFBD-4B4B-B2C6-F884E4034C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376732"/>
            <a:ext cx="431736" cy="49815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20C9327-B753-4BD8-9F7C-B8A8E65B619F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74041B8-8495-478D-B736-E9F26682CB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C58185-ECEB-4617-B9BF-C1D643D675D8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Confidential and proprietary. Do not distribute.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C7C263-C6AB-4F2B-BB3A-B39CD403B605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D807740-C1E3-B36A-E48C-E3A2FEC9ED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28874" y="6510026"/>
            <a:ext cx="1550478" cy="18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26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s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D2954-08D2-4F77-96DE-D2FCCF7FC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38329"/>
            <a:ext cx="10972800" cy="7040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93B18-08F1-4E53-9DF7-30206B75C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600200"/>
            <a:ext cx="52578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E59FB-A20A-4D6B-8D02-CEDA96176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552" y="2577947"/>
            <a:ext cx="5257800" cy="36117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C0DBBA-7FCD-4E40-BCD6-E7BC9E587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1555" y="1600200"/>
            <a:ext cx="52578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1F4750-AB77-4C4E-B738-A0508EB67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1555" y="2577947"/>
            <a:ext cx="5257800" cy="3611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70584B6-16CE-42CD-A2BB-EC781AE218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376732"/>
            <a:ext cx="431736" cy="49815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A42E784-BAFE-4666-9FF1-F98E77DA12A2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0E9AEC4-1B4E-4E5C-9F11-556ECE2615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48C49FF-1F48-43B0-A9C0-1058247A520C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Confidential and proprietary. Do not distribute.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FA494B9-5FDC-4BAB-BB4A-536D6A032EDC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7A16C9C5-E057-EAA0-BB74-A19D76D79CB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28874" y="6510026"/>
            <a:ext cx="1550478" cy="18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6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5ECCE-FCC3-4581-B7FB-5ECCC9941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1A36E-596F-436A-BE33-2E2C4334B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600200"/>
            <a:ext cx="3355848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93D4A-B2FB-4FB1-A703-9F3BB7C57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23504" y="1600201"/>
            <a:ext cx="3355848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5E73BF-FFBD-4B4B-B2C6-F884E4034C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376732"/>
            <a:ext cx="431736" cy="498157"/>
          </a:xfrm>
          <a:prstGeom prst="rect">
            <a:avLst/>
          </a:prstGeom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5D648926-19A8-4C45-A1DC-157F8B79FB6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418076" y="1600200"/>
            <a:ext cx="3355848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552536-FA0F-4E5E-AFAD-A28B7B10A195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FE556C8-787D-4D13-A56C-30B3E79037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F36EB30-48A8-4334-BB68-25DB0D996F17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Confidential and proprietary. Do not distribute.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688CD23-0515-446A-A56B-E5CEAE31FEB0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16CC046-D111-67AC-B498-DC1EBF3DFF1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28874" y="6510026"/>
            <a:ext cx="1550478" cy="18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63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D2954-08D2-4F77-96DE-D2FCCF7FC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38329"/>
            <a:ext cx="10972800" cy="7040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893B18-08F1-4E53-9DF7-30206B75C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600200"/>
            <a:ext cx="335584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E59FB-A20A-4D6B-8D02-CEDA96176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552" y="2577947"/>
            <a:ext cx="3355848" cy="3611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C0DBBA-7FCD-4E40-BCD6-E7BC9E587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223505" y="1600200"/>
            <a:ext cx="335584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1F4750-AB77-4C4E-B738-A0508EB679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223505" y="2577947"/>
            <a:ext cx="3355848" cy="3611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70584B6-16CE-42CD-A2BB-EC781AE218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376732"/>
            <a:ext cx="431736" cy="498157"/>
          </a:xfrm>
          <a:prstGeom prst="rect">
            <a:avLst/>
          </a:prstGeom>
        </p:spPr>
      </p:pic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2DAECBB8-D15D-4F24-AF78-70A668FECE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18076" y="1600200"/>
            <a:ext cx="335584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6B97BE1D-3F14-4E99-9DF9-38107EA3C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418076" y="2577947"/>
            <a:ext cx="3355848" cy="36117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CBC229-A918-4883-9E11-E8C33E2CF032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6D3612A-AB1D-4A60-A075-D8837163247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466FC0-926D-43BD-9D43-AE2654935CFA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Confidential and proprietary. Do not distribute.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4C2BFBA-9C9B-4165-9073-AB1697A927CB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1E40779D-FF30-9270-7A18-F0EBA4F88E4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28874" y="6510026"/>
            <a:ext cx="1550478" cy="18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7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4671AF-6B31-4343-9367-27C3D8956107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0D2954-08D2-4F77-96DE-D2FCCF7FCB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649" y="1719260"/>
            <a:ext cx="4845760" cy="69736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Impact title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70584B6-16CE-42CD-A2BB-EC781AE218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" y="1777327"/>
            <a:ext cx="431736" cy="498157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A7D2FF1-DD0E-4C3A-B802-FA32344568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6425" y="2705100"/>
            <a:ext cx="4879975" cy="29956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Point 2</a:t>
            </a:r>
          </a:p>
          <a:p>
            <a:pPr lvl="0"/>
            <a:r>
              <a:rPr lang="en-US" dirty="0"/>
              <a:t>Point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E02DDB-9D4B-4DDE-BC4F-CBC51EEF09B5}"/>
              </a:ext>
            </a:extLst>
          </p:cNvPr>
          <p:cNvSpPr txBox="1"/>
          <p:nvPr userDrawn="1"/>
        </p:nvSpPr>
        <p:spPr>
          <a:xfrm>
            <a:off x="707813" y="6373817"/>
            <a:ext cx="3343746" cy="484183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Confidential and proprietary. Do not distribute.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1E932F6-2FB6-483B-8425-F85602182288}"/>
              </a:ext>
            </a:extLst>
          </p:cNvPr>
          <p:cNvCxnSpPr/>
          <p:nvPr userDrawn="1"/>
        </p:nvCxnSpPr>
        <p:spPr>
          <a:xfrm>
            <a:off x="612648" y="6356350"/>
            <a:ext cx="0" cy="50165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D2069B15-99B5-4DBF-9234-6174B381BC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57007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BA4621F7-2A5F-423B-B314-C7C9DC8298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759" y="6356350"/>
            <a:ext cx="466725" cy="501650"/>
          </a:xfrm>
          <a:prstGeom prst="rect">
            <a:avLst/>
          </a:prstGeom>
        </p:spPr>
        <p:txBody>
          <a:bodyPr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68D70EB-B7FF-4AB0-A48E-08C24E2E324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F0C451-18D4-2F8F-F96B-B306DF119E2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28874" y="6510026"/>
            <a:ext cx="1550478" cy="18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39345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C5B46-FA56-43ED-B264-807D3263E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37184"/>
            <a:ext cx="10972800" cy="7017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839DA-6DE4-4D7B-80F6-A77C64884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10972800" cy="466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507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52" r:id="rId5"/>
    <p:sldLayoutId id="2147483653" r:id="rId6"/>
    <p:sldLayoutId id="2147483660" r:id="rId7"/>
    <p:sldLayoutId id="2147483661" r:id="rId8"/>
    <p:sldLayoutId id="2147483690" r:id="rId9"/>
    <p:sldLayoutId id="2147483654" r:id="rId10"/>
    <p:sldLayoutId id="2147483655" r:id="rId11"/>
    <p:sldLayoutId id="2147483662" r:id="rId12"/>
    <p:sldLayoutId id="2147483664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C5B46-FA56-43ED-B264-807D3263E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37184"/>
            <a:ext cx="10972800" cy="7017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839DA-6DE4-4D7B-80F6-A77C64884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10972800" cy="466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81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91" r:id="rId9"/>
    <p:sldLayoutId id="2147483686" r:id="rId10"/>
    <p:sldLayoutId id="2147483687" r:id="rId11"/>
    <p:sldLayoutId id="2147483688" r:id="rId12"/>
    <p:sldLayoutId id="214748368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>
              <a:lumMod val="40000"/>
              <a:lumOff val="60000"/>
            </a:schemeClr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839DA-6DE4-4D7B-80F6-A77C64884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10972800" cy="466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6C604-FC5C-44DA-8693-8A3E6D69ED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6552" y="6356350"/>
            <a:ext cx="106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9943B-486C-486D-B76C-260B6A2378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30DE270C-2887-417E-A1CD-B038C53E66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466725" cy="365125"/>
          </a:xfrm>
          <a:prstGeom prst="rect">
            <a:avLst/>
          </a:prstGeom>
        </p:spPr>
        <p:txBody>
          <a:bodyPr/>
          <a:lstStyle/>
          <a:p>
            <a:fld id="{668D70EB-B7FF-4AB0-A48E-08C24E2E32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30D182BA-F168-4337-B251-21C878678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37184"/>
            <a:ext cx="10972800" cy="7017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How to use this template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660B29-7043-5239-DFE6-C2820D4708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40420" y="6440436"/>
            <a:ext cx="1836090" cy="22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94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0636D6-BBF0-4AB5-ADFC-A7525D48FA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bg1"/>
                </a:solidFill>
                <a:latin typeface="+mj-lt"/>
              </a:rPr>
              <a:t>Return on Investment: A Case for Implementing ValGenesis at Customer Logo/Name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1DA1558-DAD4-4A0F-80FF-662E2FA662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bg1">
                    <a:lumMod val="85000"/>
                  </a:schemeClr>
                </a:solidFill>
                <a:latin typeface="Fira Sans Light" panose="020B0403050000020004" pitchFamily="34" charset="0"/>
              </a:rPr>
              <a:t>Author Title, Author Dept.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FF3707-796C-4C4C-B828-C19E2C8261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80970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48EB2-A7F0-BC6C-270D-114DC2732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Validation Cost Savings with ValGenesis: </a:t>
            </a:r>
            <a:r>
              <a:rPr lang="en-US" sz="2400" dirty="0"/>
              <a:t>(Tangible Savings tab)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9C1DE-04F6-D20F-DF02-4DBD3D195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8D70EB-B7FF-4AB0-A48E-08C24E2E324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2536783-74F9-EA5D-BE02-555D12B5117F}"/>
              </a:ext>
            </a:extLst>
          </p:cNvPr>
          <p:cNvSpPr txBox="1">
            <a:spLocks/>
          </p:cNvSpPr>
          <p:nvPr/>
        </p:nvSpPr>
        <p:spPr>
          <a:xfrm>
            <a:off x="612648" y="1327576"/>
            <a:ext cx="11218930" cy="3630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589" indent="-228589" algn="l" defTabSz="914354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742927" indent="-285750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en-US" sz="2800" b="1" dirty="0">
                <a:solidFill>
                  <a:srgbClr val="0A50A1"/>
                </a:solidFill>
              </a:rPr>
              <a:t>Cost Savings</a:t>
            </a:r>
            <a:endParaRPr lang="en-US" sz="2800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35D5E2EB-B8D3-899E-2BF8-9A4173709CB6}"/>
              </a:ext>
            </a:extLst>
          </p:cNvPr>
          <p:cNvSpPr txBox="1">
            <a:spLocks/>
          </p:cNvSpPr>
          <p:nvPr/>
        </p:nvSpPr>
        <p:spPr>
          <a:xfrm>
            <a:off x="684681" y="1848022"/>
            <a:ext cx="11218930" cy="4203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589" indent="-228589" algn="l" defTabSz="914354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742927" indent="-285750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en-US" sz="1400" dirty="0"/>
              <a:t>Below are the expected cost savings that can be achieved by implementing ValGenesis.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  <a:defRPr/>
            </a:pPr>
            <a:endParaRPr lang="en-US" sz="1400" dirty="0"/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A82E0079-C0A7-1632-ACDE-FCF53D552C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201100"/>
              </p:ext>
            </p:extLst>
          </p:nvPr>
        </p:nvGraphicFramePr>
        <p:xfrm>
          <a:off x="756714" y="2348381"/>
          <a:ext cx="11074864" cy="387599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8899980">
                  <a:extLst>
                    <a:ext uri="{9D8B030D-6E8A-4147-A177-3AD203B41FA5}">
                      <a16:colId xmlns:a16="http://schemas.microsoft.com/office/drawing/2014/main" val="2528847246"/>
                    </a:ext>
                  </a:extLst>
                </a:gridCol>
                <a:gridCol w="2174884">
                  <a:extLst>
                    <a:ext uri="{9D8B030D-6E8A-4147-A177-3AD203B41FA5}">
                      <a16:colId xmlns:a16="http://schemas.microsoft.com/office/drawing/2014/main" val="690710700"/>
                    </a:ext>
                  </a:extLst>
                </a:gridCol>
              </a:tblGrid>
              <a:tr h="552880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Efficiency Improvement Savings (Validation) </a:t>
                      </a:r>
                    </a:p>
                    <a:p>
                      <a:pPr marL="457178" marR="0" lvl="1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Savings due to Efficiency Gains in Validation Life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E20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330453"/>
                  </a:ext>
                </a:extLst>
              </a:tr>
              <a:tr h="32902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Efficiency Improvement Savings (Change) </a:t>
                      </a:r>
                    </a:p>
                    <a:p>
                      <a:pPr marL="457178" marR="0" lvl="1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Savings due to Efficiency Gains in Validation Change Life Cycle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945294"/>
                  </a:ext>
                </a:extLst>
              </a:tr>
              <a:tr h="769620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Lost Document Savings</a:t>
                      </a:r>
                    </a:p>
                    <a:p>
                      <a:pPr marL="457178" marR="0" lvl="1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Savings by removing the possibility of losing the developed and/or executed validation documents through current paper-based validation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578024"/>
                  </a:ext>
                </a:extLst>
              </a:tr>
              <a:tr h="50686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Document Repository Savings </a:t>
                      </a:r>
                    </a:p>
                    <a:p>
                      <a:pPr marL="457178" marR="0" lvl="1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Savings by removing the Secured Document storage place requirement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148592"/>
                  </a:ext>
                </a:extLst>
              </a:tr>
              <a:tr h="50686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Paper Transmission Savings  </a:t>
                      </a:r>
                    </a:p>
                    <a:p>
                      <a:pPr marL="457178" marR="0" lvl="1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Savings resulting from electronic routing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388010"/>
                  </a:ext>
                </a:extLst>
              </a:tr>
              <a:tr h="50686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Paper Transmission Savings </a:t>
                      </a:r>
                    </a:p>
                    <a:p>
                      <a:pPr marL="457178" marR="0" lvl="1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Savings resulting from Electronic Records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337834"/>
                  </a:ext>
                </a:extLst>
              </a:tr>
              <a:tr h="545225">
                <a:tc>
                  <a:txBody>
                    <a:bodyPr/>
                    <a:lstStyle/>
                    <a:p>
                      <a:r>
                        <a:rPr lang="en-US" sz="1800" b="1" u="none" strike="noStrike" kern="1200" dirty="0">
                          <a:solidFill>
                            <a:srgbClr val="0A50A1"/>
                          </a:solidFill>
                          <a:latin typeface="+mn-lt"/>
                          <a:ea typeface="+mn-ea"/>
                          <a:cs typeface="+mn-cs"/>
                        </a:rPr>
                        <a:t>Total Savings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A50A1"/>
                          </a:solidFill>
                        </a:rPr>
                        <a:t>E31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3601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687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9FD1-495E-AD28-5E12-C34DE0546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Return on Investment: (Tangible Savings tab)</a:t>
            </a:r>
            <a:br>
              <a:rPr lang="en-US" sz="4000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5ED7E-FA97-0E4B-AFE4-0C40A34410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8D70EB-B7FF-4AB0-A48E-08C24E2E324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BC71E94E-F228-CD46-26B3-9C24FCD7716C}"/>
              </a:ext>
            </a:extLst>
          </p:cNvPr>
          <p:cNvSpPr txBox="1">
            <a:spLocks/>
          </p:cNvSpPr>
          <p:nvPr/>
        </p:nvSpPr>
        <p:spPr>
          <a:xfrm>
            <a:off x="609600" y="1384177"/>
            <a:ext cx="11126855" cy="4610100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228589" indent="-228589" algn="l" defTabSz="914354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742927" indent="-285750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en-US" sz="1600" dirty="0"/>
              <a:t>Cost of Validation per month (current paper process)</a:t>
            </a:r>
          </a:p>
          <a:p>
            <a:pPr marL="174625" lvl="1" indent="0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Total Cost of Validation / 12 months =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sz="1400" b="1" dirty="0">
                <a:solidFill>
                  <a:srgbClr val="0A50A1"/>
                </a:solidFill>
              </a:rPr>
              <a:t>H36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640080" lvl="1" indent="-246888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dirty="0">
                <a:solidFill>
                  <a:schemeClr val="tx1"/>
                </a:solidFill>
              </a:rPr>
              <a:t>Cost of Change per month (current paper process)</a:t>
            </a:r>
          </a:p>
          <a:p>
            <a:pPr marL="347663" indent="-115888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Total Cost of Change / 12 months = </a:t>
            </a:r>
            <a:r>
              <a:rPr lang="en-US" sz="1400" b="1" dirty="0">
                <a:solidFill>
                  <a:srgbClr val="0A50A1"/>
                </a:solidFill>
              </a:rPr>
              <a:t>H39</a:t>
            </a:r>
          </a:p>
          <a:p>
            <a:pPr marL="640080" lvl="1" indent="-246888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200" b="1" dirty="0">
              <a:solidFill>
                <a:srgbClr val="0A50A1"/>
              </a:solidFill>
            </a:endParaRPr>
          </a:p>
          <a:p>
            <a:pPr marL="0" indent="0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en-US" sz="1600" dirty="0"/>
              <a:t>Cost of ValGenesis per month</a:t>
            </a:r>
          </a:p>
          <a:p>
            <a:pPr marL="231775" lvl="1" indent="0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Total Cost of ValGenesis / 12 months =</a:t>
            </a:r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US" sz="1400" b="1" dirty="0">
                <a:solidFill>
                  <a:srgbClr val="0A50A1"/>
                </a:solidFill>
              </a:rPr>
              <a:t>H42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640080" lvl="1" indent="-246888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dirty="0">
                <a:solidFill>
                  <a:schemeClr val="tx1"/>
                </a:solidFill>
              </a:rPr>
              <a:t>Cost Savings with the use of ValGenesis per month</a:t>
            </a:r>
          </a:p>
          <a:p>
            <a:pPr marL="174625" lvl="1" indent="57150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Total Cost Savings / 12 months =  </a:t>
            </a:r>
            <a:r>
              <a:rPr lang="en-US" sz="1400" b="1" dirty="0">
                <a:solidFill>
                  <a:srgbClr val="0A50A1"/>
                </a:solidFill>
              </a:rPr>
              <a:t>H46</a:t>
            </a:r>
          </a:p>
          <a:p>
            <a:pPr marL="640080" lvl="1" indent="-246888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200" b="1" dirty="0">
              <a:solidFill>
                <a:srgbClr val="0A50A1"/>
              </a:solidFill>
            </a:endParaRPr>
          </a:p>
          <a:p>
            <a:pPr marL="0" indent="0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en-US" sz="1600" dirty="0"/>
              <a:t>Pay Back Period</a:t>
            </a:r>
          </a:p>
          <a:p>
            <a:pPr marL="392113" lvl="1" indent="-160338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Cost of ValGenesis / Cost Savings =  </a:t>
            </a:r>
            <a:r>
              <a:rPr lang="en-US" sz="1400" b="1" dirty="0">
                <a:solidFill>
                  <a:srgbClr val="0A50A1"/>
                </a:solidFill>
              </a:rPr>
              <a:t>H49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months</a:t>
            </a:r>
          </a:p>
          <a:p>
            <a:pPr marL="125742" indent="-246888">
              <a:spcBef>
                <a:spcPts val="600"/>
              </a:spcBef>
              <a:spcAft>
                <a:spcPts val="600"/>
              </a:spcAft>
              <a:defRPr/>
            </a:pP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pPr marL="393192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640080" lvl="1" indent="-246888">
              <a:spcBef>
                <a:spcPts val="600"/>
              </a:spcBef>
              <a:spcAft>
                <a:spcPts val="600"/>
              </a:spcAft>
              <a:defRPr/>
            </a:pPr>
            <a:endParaRPr lang="en-US" sz="1200" dirty="0"/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en-US" sz="1400" dirty="0"/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en-US" sz="1400" dirty="0"/>
          </a:p>
          <a:p>
            <a:endParaRPr lang="en-US" sz="1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CD10F8-93BF-B7D3-2451-A2C535397305}"/>
              </a:ext>
            </a:extLst>
          </p:cNvPr>
          <p:cNvSpPr/>
          <p:nvPr/>
        </p:nvSpPr>
        <p:spPr>
          <a:xfrm>
            <a:off x="9913257" y="4618205"/>
            <a:ext cx="1669143" cy="1401595"/>
          </a:xfrm>
          <a:prstGeom prst="rect">
            <a:avLst/>
          </a:prstGeom>
          <a:solidFill>
            <a:srgbClr val="EB8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28600" rtlCol="0" anchor="ctr"/>
          <a:lstStyle/>
          <a:p>
            <a:r>
              <a:rPr lang="en-US" sz="1400" b="1" dirty="0"/>
              <a:t>Note: </a:t>
            </a:r>
          </a:p>
          <a:p>
            <a:r>
              <a:rPr lang="en-US" sz="1400" dirty="0"/>
              <a:t>5 Month training period is included in the Pay back period.</a:t>
            </a:r>
          </a:p>
        </p:txBody>
      </p:sp>
    </p:spTree>
    <p:extLst>
      <p:ext uri="{BB962C8B-B14F-4D97-AF65-F5344CB8AC3E}">
        <p14:creationId xmlns:p14="http://schemas.microsoft.com/office/powerpoint/2010/main" val="3479413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03ABF-4F7D-BC0E-7ED3-EFACE0588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Cost Savings through ValGenesis: </a:t>
            </a:r>
            <a:r>
              <a:rPr lang="en-US" sz="2400" dirty="0"/>
              <a:t>(Tangible Savings tab)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075193-0F09-5CA0-53A1-3A8C04228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8D70EB-B7FF-4AB0-A48E-08C24E2E3245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9A0B1A-EFC1-B1F6-F56F-41E8CA54E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033213"/>
              </p:ext>
            </p:extLst>
          </p:nvPr>
        </p:nvGraphicFramePr>
        <p:xfrm>
          <a:off x="831540" y="1601706"/>
          <a:ext cx="9937073" cy="3982348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6879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7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39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/>
                        <a:t>Year 1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en-US" sz="1400" u="none" strike="noStrike" kern="1200" dirty="0"/>
                        <a:t>E55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246"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en-US" sz="1400" u="none" strike="noStrike" kern="1200" dirty="0"/>
                        <a:t>Year 2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en-US" sz="1400" u="none" strike="noStrike" kern="1200" dirty="0"/>
                        <a:t>E57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649"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en-US" sz="1400" u="none" strike="noStrike" kern="1200" dirty="0"/>
                        <a:t>Year 3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en-US" sz="1400" u="none" strike="noStrike" kern="1200" dirty="0"/>
                        <a:t>E59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6848"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en-US" sz="1400" u="none" strike="noStrike" kern="1200" dirty="0"/>
                        <a:t>Year 4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en-US" sz="1400" u="none" strike="noStrike" kern="1200" dirty="0"/>
                        <a:t>E61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8047"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en-US" sz="1400" u="none" strike="noStrike" kern="1200" dirty="0"/>
                        <a:t>Year 5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354" rtl="0" eaLnBrk="1" fontAlgn="b" latinLnBrk="0" hangingPunct="1"/>
                      <a:r>
                        <a:rPr lang="en-US" sz="1400" u="none" strike="noStrike" kern="1200" dirty="0"/>
                        <a:t>E63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86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21409A"/>
                          </a:solidFill>
                        </a:rPr>
                        <a:t>Total Savings from the first 5 Years</a:t>
                      </a:r>
                      <a:endParaRPr lang="en-US" sz="1400" b="1" i="0" u="none" strike="noStrike" dirty="0">
                        <a:solidFill>
                          <a:srgbClr val="21409A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1" u="none" strike="noStrike" kern="1200" dirty="0">
                          <a:solidFill>
                            <a:srgbClr val="21409A"/>
                          </a:solidFill>
                          <a:effectLst/>
                        </a:rPr>
                        <a:t>E65</a:t>
                      </a:r>
                      <a:endParaRPr kumimoji="0" lang="en-US" sz="1400" b="1" i="0" u="none" strike="noStrike" kern="1200" dirty="0">
                        <a:solidFill>
                          <a:srgbClr val="21409A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758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59E2A-6713-B42C-8533-DB4781C0B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Elimination of Non-Value Added Activities: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7C3C63-AEE8-F023-FF26-BB01AF4F4C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8D70EB-B7FF-4AB0-A48E-08C24E2E324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FE349DF8-0594-F165-7F46-2CBCB23EE87B}"/>
              </a:ext>
            </a:extLst>
          </p:cNvPr>
          <p:cNvSpPr txBox="1">
            <a:spLocks/>
          </p:cNvSpPr>
          <p:nvPr/>
        </p:nvSpPr>
        <p:spPr>
          <a:xfrm>
            <a:off x="609599" y="1409700"/>
            <a:ext cx="11126855" cy="3960586"/>
          </a:xfrm>
          <a:prstGeom prst="rect">
            <a:avLst/>
          </a:prstGeom>
        </p:spPr>
        <p:txBody>
          <a:bodyPr lIns="0" tIns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21409A"/>
                </a:solidFill>
              </a:rPr>
              <a:t>Creating Binders</a:t>
            </a:r>
          </a:p>
          <a:p>
            <a:pPr marL="347663" lvl="1" indent="-173038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With Electronic Validation, Binders are no longer required</a:t>
            </a:r>
          </a:p>
          <a:p>
            <a:pPr marL="640080" lvl="1" indent="-246888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21409A"/>
                </a:solidFill>
              </a:rPr>
              <a:t>Document Storage</a:t>
            </a:r>
          </a:p>
          <a:p>
            <a:pPr marL="347663" lvl="1" indent="-231775">
              <a:spcBef>
                <a:spcPts val="600"/>
              </a:spcBef>
              <a:spcAft>
                <a:spcPts val="600"/>
              </a:spcAft>
              <a:buClr>
                <a:srgbClr val="F78C1E"/>
              </a:buCl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Documents are stored electronically in the system.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ValGenesis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generates approved documents into PDF with watermark</a:t>
            </a:r>
          </a:p>
          <a:p>
            <a:pPr marL="347663" lvl="1" indent="-23177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rgbClr val="21409A"/>
                </a:solidFill>
              </a:rPr>
              <a:t>Locating Document in Archives</a:t>
            </a:r>
          </a:p>
          <a:p>
            <a:pPr marL="347663" lvl="1" indent="-217488">
              <a:spcBef>
                <a:spcPts val="600"/>
              </a:spcBef>
              <a:spcAft>
                <a:spcPts val="600"/>
              </a:spcAft>
              <a:buClr>
                <a:srgbClr val="F78C1E"/>
              </a:buCl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Since documents are stored electronically, there is no need to find documents in a document archive</a:t>
            </a:r>
          </a:p>
          <a:p>
            <a:pPr marL="347663" lvl="1" indent="-217488">
              <a:spcBef>
                <a:spcPts val="600"/>
              </a:spcBef>
              <a:spcAft>
                <a:spcPts val="600"/>
              </a:spcAft>
              <a:buClr>
                <a:srgbClr val="F78C1E"/>
              </a:buCl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Tracking mechanisms available to locate bottlenecks quickly</a:t>
            </a:r>
          </a:p>
          <a:p>
            <a:pPr marL="347663" lvl="1" indent="-217488">
              <a:spcBef>
                <a:spcPts val="600"/>
              </a:spcBef>
              <a:spcAft>
                <a:spcPts val="600"/>
              </a:spcAft>
              <a:buClr>
                <a:srgbClr val="F78C1E"/>
              </a:buCl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Bottlenecks in process can be located easily</a:t>
            </a:r>
          </a:p>
          <a:p>
            <a:pPr marL="0" indent="0">
              <a:lnSpc>
                <a:spcPct val="80000"/>
              </a:lnSpc>
              <a:buClr>
                <a:schemeClr val="accent3"/>
              </a:buClr>
              <a:buFont typeface="Arial" panose="020B0604020202020204" pitchFamily="34" charset="0"/>
              <a:buNone/>
              <a:defRPr/>
            </a:pPr>
            <a:endParaRPr lang="en-US" sz="1400" dirty="0"/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en-US" sz="1400" dirty="0"/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en-US" sz="1400" dirty="0"/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en-US" sz="1400" dirty="0"/>
          </a:p>
          <a:p>
            <a:pPr>
              <a:lnSpc>
                <a:spcPct val="8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22009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E7425-6622-DEBF-5780-3892DA845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Intangible Benefits: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086CF-4978-6C9B-236D-879D4ABBDA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8D70EB-B7FF-4AB0-A48E-08C24E2E324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B68ABF5-6F42-37BE-3F62-9AD27E9283C4}"/>
              </a:ext>
            </a:extLst>
          </p:cNvPr>
          <p:cNvSpPr txBox="1">
            <a:spLocks/>
          </p:cNvSpPr>
          <p:nvPr/>
        </p:nvSpPr>
        <p:spPr>
          <a:xfrm>
            <a:off x="672999" y="1142694"/>
            <a:ext cx="9256734" cy="3960586"/>
          </a:xfrm>
          <a:prstGeom prst="rect">
            <a:avLst/>
          </a:prstGeom>
        </p:spPr>
        <p:txBody>
          <a:bodyPr lIns="0" tIns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defRPr/>
            </a:pPr>
            <a:endParaRPr lang="en-US" dirty="0"/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rgbClr val="F78C1E"/>
              </a:buClr>
              <a:defRPr/>
            </a:pPr>
            <a:r>
              <a:rPr lang="en-US" sz="1600" dirty="0"/>
              <a:t>Enforce standard Validation process through frameworks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rgbClr val="F78C1E"/>
              </a:buClr>
              <a:defRPr/>
            </a:pPr>
            <a:r>
              <a:rPr lang="en-US" sz="1600" dirty="0"/>
              <a:t>Document consistency through template management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rgbClr val="F78C1E"/>
              </a:buClr>
              <a:defRPr/>
            </a:pPr>
            <a:r>
              <a:rPr lang="en-US" sz="1600" dirty="0"/>
              <a:t>Associate Validation tasks with change request and risk assessment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rgbClr val="F78C1E"/>
              </a:buClr>
              <a:defRPr/>
            </a:pPr>
            <a:r>
              <a:rPr lang="en-US" sz="1600" dirty="0"/>
              <a:t>Manage and assess risk at the system and functional level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rgbClr val="F78C1E"/>
              </a:buClr>
              <a:defRPr/>
            </a:pPr>
            <a:r>
              <a:rPr lang="en-US" sz="1600" dirty="0"/>
              <a:t>Ad Hoc report generation to build any number of reports quickly and easily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Clr>
                <a:srgbClr val="F78C1E"/>
              </a:buClr>
              <a:defRPr/>
            </a:pPr>
            <a:r>
              <a:rPr lang="en-US" sz="1600" dirty="0"/>
              <a:t>Real time access to Validation data</a:t>
            </a:r>
          </a:p>
        </p:txBody>
      </p:sp>
    </p:spTree>
    <p:extLst>
      <p:ext uri="{BB962C8B-B14F-4D97-AF65-F5344CB8AC3E}">
        <p14:creationId xmlns:p14="http://schemas.microsoft.com/office/powerpoint/2010/main" val="933409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D70BFF5-E23C-4030-BD75-3EE5D41F0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Thank You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4AA691B-3EA0-4309-9856-83233220F3A3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bg1"/>
                </a:solidFill>
                <a:latin typeface="Fira Sans Medium" panose="020B0603050000020004" pitchFamily="34" charset="0"/>
              </a:rPr>
              <a:t>Return on Investment: A Case for Implementing </a:t>
            </a:r>
            <a:r>
              <a:rPr lang="en-US" sz="2000" dirty="0" err="1">
                <a:solidFill>
                  <a:schemeClr val="bg1"/>
                </a:solidFill>
                <a:latin typeface="Fira Sans Medium" panose="020B0603050000020004" pitchFamily="34" charset="0"/>
              </a:rPr>
              <a:t>ValGenesis</a:t>
            </a:r>
            <a:r>
              <a:rPr lang="en-US" sz="2000" dirty="0">
                <a:solidFill>
                  <a:schemeClr val="bg1"/>
                </a:solidFill>
                <a:latin typeface="Fira Sans Medium" panose="020B0603050000020004" pitchFamily="34" charset="0"/>
              </a:rPr>
              <a:t> at Customer Logo/Name</a:t>
            </a:r>
            <a:endParaRPr lang="en-US" sz="2000" spc="0" baseline="0" dirty="0">
              <a:solidFill>
                <a:schemeClr val="bg1"/>
              </a:solidFill>
              <a:latin typeface="Fira Sans Medium" panose="020B06030500000200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39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E6B2CCF-944B-44E2-93F3-EF3556F6911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sz="4000" dirty="0">
                <a:solidFill>
                  <a:srgbClr val="21409A"/>
                </a:solidFill>
              </a:rPr>
              <a:t>Current Validation Process: </a:t>
            </a:r>
            <a:r>
              <a:rPr lang="en-US" sz="2400" dirty="0">
                <a:solidFill>
                  <a:srgbClr val="21409A"/>
                </a:solidFill>
              </a:rPr>
              <a:t>(Current Val Process Tab)</a:t>
            </a:r>
            <a:endParaRPr lang="en-US" dirty="0">
              <a:solidFill>
                <a:srgbClr val="21409A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1CFF4B-52DE-42D2-898E-D6CF92A36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8D70EB-B7FF-4AB0-A48E-08C24E2E324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422BF83-09E0-3BCB-ECC5-855C6B698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1600200"/>
            <a:ext cx="10972800" cy="4569246"/>
          </a:xfrm>
        </p:spPr>
        <p:txBody>
          <a:bodyPr lIns="0" tIns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7901E"/>
              </a:buClr>
              <a:buNone/>
              <a:defRPr/>
            </a:pPr>
            <a:r>
              <a:rPr lang="en-US" sz="1600" b="1" dirty="0">
                <a:solidFill>
                  <a:srgbClr val="233881"/>
                </a:solidFill>
              </a:rPr>
              <a:t>D61 + D63 </a:t>
            </a:r>
            <a:r>
              <a:rPr lang="en-US" sz="1600" dirty="0"/>
              <a:t>validation documents completed per year</a:t>
            </a:r>
          </a:p>
          <a:p>
            <a:pPr marL="465138" lvl="1" indent="-233363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7901E"/>
              </a:buCl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Requirement, Qualification, Verification documents</a:t>
            </a:r>
          </a:p>
          <a:p>
            <a:pPr marL="640080" lvl="1" indent="-246888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7901E"/>
              </a:buClr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7901E"/>
              </a:buClr>
              <a:buNone/>
              <a:defRPr/>
            </a:pPr>
            <a:r>
              <a:rPr lang="en-US" sz="1600" b="1" dirty="0">
                <a:solidFill>
                  <a:srgbClr val="233881"/>
                </a:solidFill>
              </a:rPr>
              <a:t>D59</a:t>
            </a:r>
            <a:r>
              <a:rPr lang="en-US" sz="1600" b="1" dirty="0">
                <a:solidFill>
                  <a:srgbClr val="0A50A1"/>
                </a:solidFill>
              </a:rPr>
              <a:t> </a:t>
            </a:r>
            <a:r>
              <a:rPr lang="en-US" sz="1600" dirty="0"/>
              <a:t>Business Days to Complete a Validation Document </a:t>
            </a:r>
          </a:p>
          <a:p>
            <a:pPr marL="508000" lvl="1" indent="-276225">
              <a:spcBef>
                <a:spcPts val="600"/>
              </a:spcBef>
              <a:spcAft>
                <a:spcPts val="600"/>
              </a:spcAft>
              <a:buClr>
                <a:srgbClr val="F7901E"/>
              </a:buClr>
              <a:tabLst>
                <a:tab pos="406400" algn="l"/>
              </a:tabLst>
              <a:defRPr/>
            </a:pPr>
            <a:r>
              <a:rPr lang="en-US" sz="1400" b="1" dirty="0">
                <a:solidFill>
                  <a:srgbClr val="233881"/>
                </a:solidFill>
              </a:rPr>
              <a:t>D10</a:t>
            </a:r>
            <a:r>
              <a:rPr lang="en-US" sz="1400" b="1" dirty="0">
                <a:solidFill>
                  <a:srgbClr val="0A50A1"/>
                </a:solidFill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days to develop a document</a:t>
            </a:r>
          </a:p>
          <a:p>
            <a:pPr marL="508000" lvl="1" indent="-276225">
              <a:spcBef>
                <a:spcPts val="600"/>
              </a:spcBef>
              <a:spcAft>
                <a:spcPts val="600"/>
              </a:spcAft>
              <a:buClr>
                <a:srgbClr val="F7901E"/>
              </a:buClr>
              <a:tabLst>
                <a:tab pos="406400" algn="l"/>
              </a:tabLst>
              <a:defRPr/>
            </a:pPr>
            <a:r>
              <a:rPr lang="en-US" sz="1400" b="1" dirty="0">
                <a:solidFill>
                  <a:srgbClr val="233881"/>
                </a:solidFill>
              </a:rPr>
              <a:t>D11 + D12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days to review and approve a document - pre-execution</a:t>
            </a:r>
          </a:p>
          <a:p>
            <a:pPr marL="508000" lvl="1" indent="-276225">
              <a:spcBef>
                <a:spcPts val="600"/>
              </a:spcBef>
              <a:spcAft>
                <a:spcPts val="600"/>
              </a:spcAft>
              <a:buClr>
                <a:srgbClr val="F7901E"/>
              </a:buClr>
              <a:tabLst>
                <a:tab pos="406400" algn="l"/>
              </a:tabLst>
              <a:defRPr/>
            </a:pPr>
            <a:r>
              <a:rPr lang="en-US" sz="1400" b="1" dirty="0">
                <a:solidFill>
                  <a:srgbClr val="233881"/>
                </a:solidFill>
              </a:rPr>
              <a:t>D21</a:t>
            </a:r>
            <a:r>
              <a:rPr lang="en-US" sz="1400" b="1" dirty="0">
                <a:solidFill>
                  <a:srgbClr val="0A50A1"/>
                </a:solidFill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days to generate a traceability matrix</a:t>
            </a:r>
          </a:p>
          <a:p>
            <a:pPr marL="508000" lvl="1" indent="-276225">
              <a:spcBef>
                <a:spcPts val="600"/>
              </a:spcBef>
              <a:spcAft>
                <a:spcPts val="600"/>
              </a:spcAft>
              <a:buClr>
                <a:srgbClr val="F7901E"/>
              </a:buClr>
              <a:tabLst>
                <a:tab pos="406400" algn="l"/>
              </a:tabLst>
              <a:defRPr/>
            </a:pPr>
            <a:r>
              <a:rPr lang="en-US" sz="1400" b="1" dirty="0">
                <a:solidFill>
                  <a:srgbClr val="233881"/>
                </a:solidFill>
              </a:rPr>
              <a:t>D26</a:t>
            </a:r>
            <a:r>
              <a:rPr lang="en-US" sz="1400" b="1" dirty="0">
                <a:solidFill>
                  <a:srgbClr val="0A50A1"/>
                </a:solidFill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days to execute a document</a:t>
            </a:r>
          </a:p>
          <a:p>
            <a:pPr marL="508000" lvl="1" indent="-276225">
              <a:spcBef>
                <a:spcPts val="600"/>
              </a:spcBef>
              <a:spcAft>
                <a:spcPts val="600"/>
              </a:spcAft>
              <a:buClr>
                <a:srgbClr val="F7901E"/>
              </a:buClr>
              <a:tabLst>
                <a:tab pos="406400" algn="l"/>
              </a:tabLst>
              <a:defRPr/>
            </a:pPr>
            <a:r>
              <a:rPr lang="en-US" sz="1400" b="1" dirty="0">
                <a:solidFill>
                  <a:srgbClr val="233881"/>
                </a:solidFill>
              </a:rPr>
              <a:t>D27 + D28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days to review and approve a document - post-execution</a:t>
            </a:r>
          </a:p>
          <a:p>
            <a:pPr marL="508000" lvl="1" indent="-276225">
              <a:spcBef>
                <a:spcPts val="600"/>
              </a:spcBef>
              <a:spcAft>
                <a:spcPts val="600"/>
              </a:spcAft>
              <a:buClr>
                <a:srgbClr val="F7901E"/>
              </a:buClr>
              <a:tabLst>
                <a:tab pos="406400" algn="l"/>
              </a:tabLst>
              <a:defRPr/>
            </a:pPr>
            <a:r>
              <a:rPr lang="en-US" sz="1400" b="1" dirty="0">
                <a:solidFill>
                  <a:srgbClr val="233881"/>
                </a:solidFill>
              </a:rPr>
              <a:t>D38</a:t>
            </a:r>
            <a:r>
              <a:rPr lang="en-US" sz="1400" b="1" dirty="0">
                <a:solidFill>
                  <a:srgbClr val="0A50A1"/>
                </a:solidFill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days to manage a deviation</a:t>
            </a:r>
          </a:p>
          <a:p>
            <a:pPr marL="508000" lvl="1" indent="-276225">
              <a:spcBef>
                <a:spcPts val="600"/>
              </a:spcBef>
              <a:spcAft>
                <a:spcPts val="600"/>
              </a:spcAft>
              <a:buClr>
                <a:srgbClr val="F7901E"/>
              </a:buClr>
              <a:tabLst>
                <a:tab pos="406400" algn="l"/>
              </a:tabLst>
              <a:defRPr/>
            </a:pPr>
            <a:r>
              <a:rPr lang="en-US" sz="1400" b="1" dirty="0">
                <a:solidFill>
                  <a:srgbClr val="233881"/>
                </a:solidFill>
              </a:rPr>
              <a:t>D48</a:t>
            </a:r>
            <a:r>
              <a:rPr lang="en-US" sz="1400" b="1" dirty="0">
                <a:solidFill>
                  <a:srgbClr val="0A50A1"/>
                </a:solidFill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days to complete all subsidiary tasks by Validation Engineers</a:t>
            </a:r>
          </a:p>
          <a:p>
            <a:pPr marL="508000" lvl="1" indent="-276225">
              <a:spcBef>
                <a:spcPts val="600"/>
              </a:spcBef>
              <a:spcAft>
                <a:spcPts val="600"/>
              </a:spcAft>
              <a:buClr>
                <a:srgbClr val="F7901E"/>
              </a:buClr>
              <a:tabLst>
                <a:tab pos="406400" algn="l"/>
              </a:tabLst>
              <a:defRPr/>
            </a:pPr>
            <a:r>
              <a:rPr lang="en-US" sz="1400" b="1" dirty="0">
                <a:solidFill>
                  <a:srgbClr val="233881"/>
                </a:solidFill>
              </a:rPr>
              <a:t>D57</a:t>
            </a:r>
            <a:r>
              <a:rPr lang="en-US" sz="1400" b="1" dirty="0">
                <a:solidFill>
                  <a:srgbClr val="0A50A1"/>
                </a:solidFill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days to complete all subsidiary tasks by Validation Managers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3702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07D24-736B-17B1-C29A-FB48552BA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37184"/>
            <a:ext cx="10972800" cy="701731"/>
          </a:xfrm>
        </p:spPr>
        <p:txBody>
          <a:bodyPr/>
          <a:lstStyle/>
          <a:p>
            <a:r>
              <a:rPr lang="en-US" sz="4000" dirty="0">
                <a:solidFill>
                  <a:srgbClr val="21409A"/>
                </a:solidFill>
              </a:rPr>
              <a:t>Current Validation Process: </a:t>
            </a:r>
            <a:r>
              <a:rPr lang="en-US" sz="2400" dirty="0">
                <a:solidFill>
                  <a:srgbClr val="21409A"/>
                </a:solidFill>
              </a:rPr>
              <a:t>(User Entered Tab)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2BA19-9220-BC14-CA03-847A71D99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8D70EB-B7FF-4AB0-A48E-08C24E2E324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3C21753-CB43-2A6F-A6AA-3F6F0A18751C}"/>
              </a:ext>
            </a:extLst>
          </p:cNvPr>
          <p:cNvSpPr txBox="1">
            <a:spLocks/>
          </p:cNvSpPr>
          <p:nvPr/>
        </p:nvSpPr>
        <p:spPr>
          <a:xfrm>
            <a:off x="612647" y="1352646"/>
            <a:ext cx="6224087" cy="4899298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228589" indent="-228589" algn="l" defTabSz="914354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742927" indent="-285750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en-US" sz="1600" b="1" dirty="0">
                <a:solidFill>
                  <a:srgbClr val="21409A"/>
                </a:solidFill>
              </a:rPr>
              <a:t>D9</a:t>
            </a:r>
            <a:r>
              <a:rPr lang="en-US" sz="1600" b="1" dirty="0">
                <a:solidFill>
                  <a:srgbClr val="0A50A1"/>
                </a:solidFill>
              </a:rPr>
              <a:t>  </a:t>
            </a:r>
            <a:r>
              <a:rPr lang="en-US" sz="1600" dirty="0"/>
              <a:t>Validation Engineers + </a:t>
            </a:r>
            <a:r>
              <a:rPr lang="en-US" sz="1600" b="1" dirty="0">
                <a:solidFill>
                  <a:srgbClr val="21409A"/>
                </a:solidFill>
              </a:rPr>
              <a:t>D13</a:t>
            </a:r>
            <a:r>
              <a:rPr lang="en-US" sz="1600" b="1" dirty="0">
                <a:solidFill>
                  <a:srgbClr val="0A50A1"/>
                </a:solidFill>
              </a:rPr>
              <a:t> </a:t>
            </a:r>
            <a:r>
              <a:rPr lang="en-US" sz="1600" dirty="0"/>
              <a:t>Consultant</a:t>
            </a:r>
          </a:p>
          <a:p>
            <a:pPr marL="395288" lvl="1" indent="-2460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78E1D"/>
              </a:buCl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Develop and Execute the validation documents</a:t>
            </a:r>
          </a:p>
          <a:p>
            <a:pPr marL="395288" lvl="1" indent="-2460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78E1D"/>
              </a:buCl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Complete approximately </a:t>
            </a:r>
            <a:r>
              <a:rPr lang="en-US" sz="1400" b="1" dirty="0">
                <a:solidFill>
                  <a:srgbClr val="21409A"/>
                </a:solidFill>
              </a:rPr>
              <a:t>(D9+D13) x D71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validation documents per year.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78E1D"/>
              </a:buClr>
              <a:buNone/>
              <a:defRPr/>
            </a:pPr>
            <a:r>
              <a:rPr lang="en-US" sz="1600" b="1" dirty="0">
                <a:solidFill>
                  <a:srgbClr val="21409A"/>
                </a:solidFill>
              </a:rPr>
              <a:t>D17</a:t>
            </a:r>
            <a:r>
              <a:rPr lang="en-US" sz="1600" dirty="0"/>
              <a:t> Validation Manager</a:t>
            </a:r>
          </a:p>
          <a:p>
            <a:pPr marL="395288" lvl="1" indent="-246063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78E1D"/>
              </a:buCl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Manage validation projects</a:t>
            </a:r>
          </a:p>
          <a:p>
            <a:pPr marL="395288" lvl="1" indent="-246063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78E1D"/>
              </a:buCl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Manage human resources</a:t>
            </a:r>
          </a:p>
          <a:p>
            <a:pPr marL="395288" lvl="1" indent="-246063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78E1D"/>
              </a:buCl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Review and Approve validation documentation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78E1D"/>
              </a:buClr>
              <a:buNone/>
              <a:defRPr/>
            </a:pPr>
            <a:r>
              <a:rPr lang="en-US" sz="1600" b="1" dirty="0">
                <a:solidFill>
                  <a:srgbClr val="21409A"/>
                </a:solidFill>
              </a:rPr>
              <a:t>D21</a:t>
            </a:r>
            <a:r>
              <a:rPr lang="en-US" sz="1600" dirty="0"/>
              <a:t> Reviewers and Approvers</a:t>
            </a:r>
          </a:p>
          <a:p>
            <a:pPr marL="395288" lvl="1" indent="-246063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78E1D"/>
              </a:buCl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Review and Approve validation documentation</a:t>
            </a:r>
          </a:p>
          <a:p>
            <a:pPr marL="395288" lvl="1" indent="-246063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78E1D"/>
              </a:buClr>
              <a:defRPr/>
            </a:pPr>
            <a:r>
              <a:rPr lang="en-US" sz="1400" b="1" dirty="0">
                <a:solidFill>
                  <a:srgbClr val="21409A"/>
                </a:solidFill>
              </a:rPr>
              <a:t>D25</a:t>
            </a:r>
            <a:r>
              <a:rPr lang="en-US" sz="1400" b="1" dirty="0">
                <a:solidFill>
                  <a:srgbClr val="0A50A1"/>
                </a:solidFill>
              </a:rPr>
              <a:t>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of time spent Reviewing and Approving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en-US" sz="1600" b="1" dirty="0">
                <a:solidFill>
                  <a:srgbClr val="21409A"/>
                </a:solidFill>
              </a:rPr>
              <a:t>D27</a:t>
            </a:r>
            <a:r>
              <a:rPr lang="en-US" sz="1600" b="1" dirty="0">
                <a:solidFill>
                  <a:srgbClr val="0A50A1"/>
                </a:solidFill>
              </a:rPr>
              <a:t> </a:t>
            </a:r>
            <a:r>
              <a:rPr lang="en-US" sz="1600" dirty="0"/>
              <a:t>Document Specialist</a:t>
            </a:r>
          </a:p>
          <a:p>
            <a:pPr marL="395288" lvl="1" indent="-246063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78E1D"/>
              </a:buClr>
              <a:defRPr/>
            </a:pPr>
            <a:r>
              <a:rPr lang="en-US" sz="1400" b="1" dirty="0">
                <a:solidFill>
                  <a:srgbClr val="21409A"/>
                </a:solidFill>
              </a:rPr>
              <a:t>D31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of time spent managing documents.</a:t>
            </a:r>
          </a:p>
          <a:p>
            <a:pPr marL="0" indent="0">
              <a:lnSpc>
                <a:spcPct val="80000"/>
              </a:lnSpc>
              <a:buClr>
                <a:schemeClr val="accent3"/>
              </a:buClr>
              <a:buNone/>
              <a:defRPr/>
            </a:pPr>
            <a:r>
              <a:rPr lang="en-US" sz="1400" b="1" dirty="0">
                <a:solidFill>
                  <a:srgbClr val="21409A"/>
                </a:solidFill>
              </a:rPr>
              <a:t>D33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Estimated costs for maintaining the Document Repository</a:t>
            </a:r>
            <a:endParaRPr lang="en-US" sz="1400" dirty="0"/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en-US" sz="1400" dirty="0"/>
          </a:p>
          <a:p>
            <a:endParaRPr lang="en-US" sz="1400" dirty="0"/>
          </a:p>
          <a:p>
            <a:pPr marL="395288" lvl="1" indent="-246063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>
                <a:srgbClr val="F78E1D"/>
              </a:buClr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marL="125742" indent="-246888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-121146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lnSpc>
                <a:spcPct val="80000"/>
              </a:lnSpc>
              <a:buClr>
                <a:schemeClr val="accent3"/>
              </a:buClr>
              <a:buFont typeface="Arial" panose="020B0604020202020204" pitchFamily="34" charset="0"/>
              <a:buNone/>
              <a:defRPr/>
            </a:pP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en-US" sz="1400" dirty="0"/>
          </a:p>
          <a:p>
            <a:pPr marL="274320" indent="-274320">
              <a:lnSpc>
                <a:spcPct val="80000"/>
              </a:lnSpc>
              <a:buClr>
                <a:schemeClr val="accent3"/>
              </a:buClr>
              <a:buFont typeface="Wingdings 2"/>
              <a:buChar char=""/>
              <a:defRPr/>
            </a:pPr>
            <a:endParaRPr lang="en-US" sz="1400" dirty="0"/>
          </a:p>
          <a:p>
            <a:pPr>
              <a:lnSpc>
                <a:spcPct val="8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28689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A2678-E295-D695-B1C5-BC4DB9DC8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37184"/>
            <a:ext cx="10972800" cy="701731"/>
          </a:xfrm>
        </p:spPr>
        <p:txBody>
          <a:bodyPr/>
          <a:lstStyle/>
          <a:p>
            <a:r>
              <a:rPr lang="en-US" sz="4000" dirty="0"/>
              <a:t>Current Cost of Validation: </a:t>
            </a:r>
            <a:r>
              <a:rPr lang="en-US" sz="2400" dirty="0"/>
              <a:t>(Cost of Validation Tab)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3DC09-C2A4-6E3B-6CE7-7AEA544E4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8D70EB-B7FF-4AB0-A48E-08C24E2E324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904F2FB-4320-1F7D-6E0E-6E0845C63D62}"/>
              </a:ext>
            </a:extLst>
          </p:cNvPr>
          <p:cNvSpPr txBox="1">
            <a:spLocks/>
          </p:cNvSpPr>
          <p:nvPr/>
        </p:nvSpPr>
        <p:spPr>
          <a:xfrm>
            <a:off x="612648" y="1039385"/>
            <a:ext cx="8831603" cy="527907"/>
          </a:xfrm>
          <a:prstGeom prst="rect">
            <a:avLst/>
          </a:prstGeom>
        </p:spPr>
        <p:txBody>
          <a:bodyPr vert="horz" lIns="91440" tIns="91440" rIns="91440" bIns="45720" rtlCol="0">
            <a:noAutofit/>
          </a:bodyPr>
          <a:lstStyle>
            <a:lvl1pPr marL="228589" indent="-228589" algn="l" defTabSz="914354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742927" indent="-285750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en-US" sz="1400" dirty="0"/>
              <a:t>Below are the actual costs for validation following the paper-based validation.  The costs have been calculated based on the information that was entered previously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CBB82086-1196-BFDE-6C74-4C7984B3D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531277"/>
              </p:ext>
            </p:extLst>
          </p:nvPr>
        </p:nvGraphicFramePr>
        <p:xfrm>
          <a:off x="709119" y="1690957"/>
          <a:ext cx="10643133" cy="4511461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9313933">
                  <a:extLst>
                    <a:ext uri="{9D8B030D-6E8A-4147-A177-3AD203B41FA5}">
                      <a16:colId xmlns:a16="http://schemas.microsoft.com/office/drawing/2014/main" val="63132353"/>
                    </a:ext>
                  </a:extLst>
                </a:gridCol>
                <a:gridCol w="1329200">
                  <a:extLst>
                    <a:ext uri="{9D8B030D-6E8A-4147-A177-3AD203B41FA5}">
                      <a16:colId xmlns:a16="http://schemas.microsoft.com/office/drawing/2014/main" val="3364615210"/>
                    </a:ext>
                  </a:extLst>
                </a:gridCol>
              </a:tblGrid>
              <a:tr h="384797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 dirty="0">
                          <a:solidFill>
                            <a:srgbClr val="21409A"/>
                          </a:solidFill>
                          <a:latin typeface="+mn-lt"/>
                          <a:ea typeface="+mn-ea"/>
                          <a:cs typeface="+mn-cs"/>
                        </a:rPr>
                        <a:t>Items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/>
                      <a:r>
                        <a:rPr lang="en-US" sz="1600" b="1" kern="1200" dirty="0">
                          <a:solidFill>
                            <a:srgbClr val="21409A"/>
                          </a:solidFill>
                          <a:latin typeface="+mn-lt"/>
                          <a:ea typeface="+mn-ea"/>
                          <a:cs typeface="+mn-cs"/>
                        </a:rPr>
                        <a:t>Amounts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6052451"/>
                  </a:ext>
                </a:extLst>
              </a:tr>
              <a:tr h="276954">
                <a:tc>
                  <a:txBody>
                    <a:bodyPr/>
                    <a:lstStyle/>
                    <a:p>
                      <a:pPr marL="457178" marR="0" lvl="1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</a:rPr>
                        <a:t>Validation Engineer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E7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43281262"/>
                  </a:ext>
                </a:extLst>
              </a:tr>
              <a:tr h="276954">
                <a:tc>
                  <a:txBody>
                    <a:bodyPr/>
                    <a:lstStyle/>
                    <a:p>
                      <a:pPr marL="457178" marR="0" lvl="1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</a:rPr>
                        <a:t>Validation Consultant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E8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899109"/>
                  </a:ext>
                </a:extLst>
              </a:tr>
              <a:tr h="276954">
                <a:tc>
                  <a:txBody>
                    <a:bodyPr/>
                    <a:lstStyle/>
                    <a:p>
                      <a:pPr marL="457178" marR="0" lvl="1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</a:rPr>
                        <a:t>Validation Managers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E9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87402093"/>
                  </a:ext>
                </a:extLst>
              </a:tr>
              <a:tr h="276954">
                <a:tc>
                  <a:txBody>
                    <a:bodyPr/>
                    <a:lstStyle/>
                    <a:p>
                      <a:pPr marL="457178" marR="0" lvl="1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</a:rPr>
                        <a:t>Reviewers and Approvers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E10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7127480"/>
                  </a:ext>
                </a:extLst>
              </a:tr>
              <a:tr h="276954">
                <a:tc>
                  <a:txBody>
                    <a:bodyPr/>
                    <a:lstStyle/>
                    <a:p>
                      <a:pPr marL="457178" marR="0" lvl="1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</a:rPr>
                        <a:t>Document Specialist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/>
                        <a:t>E11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3959613"/>
                  </a:ext>
                </a:extLst>
              </a:tr>
              <a:tr h="247223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     Total Validation Costs per year (in Salaries)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E12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3735544"/>
                  </a:ext>
                </a:extLst>
              </a:tr>
              <a:tr h="630840">
                <a:tc>
                  <a:txBody>
                    <a:bodyPr/>
                    <a:lstStyle/>
                    <a:p>
                      <a:pPr marL="347663" marR="0" lvl="0" indent="-231775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Document Repository Costs</a:t>
                      </a:r>
                    </a:p>
                    <a:p>
                      <a:pPr marL="744516" marR="0" lvl="1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Document Maintenance Cost</a:t>
                      </a:r>
                    </a:p>
                  </a:txBody>
                  <a:tcPr marL="182880"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E44</a:t>
                      </a:r>
                    </a:p>
                  </a:txBody>
                  <a:tcPr marT="1828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9541268"/>
                  </a:ext>
                </a:extLst>
              </a:tr>
              <a:tr h="460275">
                <a:tc>
                  <a:txBody>
                    <a:bodyPr/>
                    <a:lstStyle/>
                    <a:p>
                      <a:pPr marL="347663" marR="0" lvl="0" indent="-231775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Paper Transmission Costs</a:t>
                      </a:r>
                    </a:p>
                    <a:p>
                      <a:pPr marL="804841" marR="0" lvl="1" indent="-231775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Paper Transmission Cost</a:t>
                      </a:r>
                    </a:p>
                  </a:txBody>
                  <a:tcPr marL="182880"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E47</a:t>
                      </a:r>
                    </a:p>
                  </a:txBody>
                  <a:tcPr marT="1828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2793719"/>
                  </a:ext>
                </a:extLst>
              </a:tr>
              <a:tr h="630840">
                <a:tc>
                  <a:txBody>
                    <a:bodyPr/>
                    <a:lstStyle/>
                    <a:p>
                      <a:pPr marL="347663" marR="0" lvl="0" indent="-231775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Paper and Printing Costs</a:t>
                      </a:r>
                    </a:p>
                    <a:p>
                      <a:pPr marL="804841" marR="0" lvl="1" indent="-231775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Paper and Printing Costs (Estimated that average of 50 pages per document and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per page)</a:t>
                      </a:r>
                      <a:endParaRPr lang="en-US" sz="1600" b="1" u="none" strike="noStrike" kern="1200" dirty="0">
                        <a:solidFill>
                          <a:srgbClr val="0A50A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E50</a:t>
                      </a:r>
                    </a:p>
                  </a:txBody>
                  <a:tcPr marT="1828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8452628"/>
                  </a:ext>
                </a:extLst>
              </a:tr>
              <a:tr h="476977">
                <a:tc>
                  <a:txBody>
                    <a:bodyPr/>
                    <a:lstStyle/>
                    <a:p>
                      <a:pPr marL="115888" marR="0" lvl="0" indent="0" algn="l" defTabSz="914354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rgbClr val="21409A"/>
                          </a:solidFill>
                          <a:latin typeface="+mn-lt"/>
                          <a:ea typeface="+mn-ea"/>
                          <a:cs typeface="+mn-cs"/>
                        </a:rPr>
                        <a:t>Total Cost of Validation (Per Year)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409A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409A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E52</a:t>
                      </a:r>
                    </a:p>
                  </a:txBody>
                  <a:tcPr marT="18288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4482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303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A55BD-8CC2-0147-54DB-97CDAB1C7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37184"/>
            <a:ext cx="10972800" cy="921600"/>
          </a:xfrm>
        </p:spPr>
        <p:txBody>
          <a:bodyPr/>
          <a:lstStyle/>
          <a:p>
            <a:r>
              <a:rPr lang="en-US" sz="4000" dirty="0"/>
              <a:t>Validation Efficiency Gains through </a:t>
            </a:r>
            <a:r>
              <a:rPr lang="en-US" sz="4000" dirty="0" err="1"/>
              <a:t>ValGenesis</a:t>
            </a:r>
            <a:r>
              <a:rPr lang="en-US" sz="4000" dirty="0"/>
              <a:t>: </a:t>
            </a:r>
            <a:br>
              <a:rPr lang="en-US" sz="4000" dirty="0"/>
            </a:br>
            <a:r>
              <a:rPr lang="en-US" sz="2400" dirty="0"/>
              <a:t>(Efficiency Gain Worksheet Tab)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CCEE24-BEC8-CFD6-229F-EF0C143726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8D70EB-B7FF-4AB0-A48E-08C24E2E324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F23924-F14F-3689-2942-70DBC627C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784550"/>
              </p:ext>
            </p:extLst>
          </p:nvPr>
        </p:nvGraphicFramePr>
        <p:xfrm>
          <a:off x="704964" y="1263869"/>
          <a:ext cx="10972800" cy="5114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941">
                  <a:extLst>
                    <a:ext uri="{9D8B030D-6E8A-4147-A177-3AD203B41FA5}">
                      <a16:colId xmlns:a16="http://schemas.microsoft.com/office/drawing/2014/main" val="1844074645"/>
                    </a:ext>
                  </a:extLst>
                </a:gridCol>
                <a:gridCol w="2535609">
                  <a:extLst>
                    <a:ext uri="{9D8B030D-6E8A-4147-A177-3AD203B41FA5}">
                      <a16:colId xmlns:a16="http://schemas.microsoft.com/office/drawing/2014/main" val="1536116168"/>
                    </a:ext>
                  </a:extLst>
                </a:gridCol>
                <a:gridCol w="2335693">
                  <a:extLst>
                    <a:ext uri="{9D8B030D-6E8A-4147-A177-3AD203B41FA5}">
                      <a16:colId xmlns:a16="http://schemas.microsoft.com/office/drawing/2014/main" val="3850087233"/>
                    </a:ext>
                  </a:extLst>
                </a:gridCol>
                <a:gridCol w="1854557">
                  <a:extLst>
                    <a:ext uri="{9D8B030D-6E8A-4147-A177-3AD203B41FA5}">
                      <a16:colId xmlns:a16="http://schemas.microsoft.com/office/drawing/2014/main" val="3430511357"/>
                    </a:ext>
                  </a:extLst>
                </a:gridCol>
              </a:tblGrid>
              <a:tr h="5536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Typical Steps in Validation Lifecycle</a:t>
                      </a:r>
                    </a:p>
                  </a:txBody>
                  <a:tcPr marL="182880" marT="9144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40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Percentage of the overall  Process</a:t>
                      </a:r>
                    </a:p>
                  </a:txBody>
                  <a:tcPr marL="182880" marT="91440" anchor="ctr">
                    <a:lnL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40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Est. Efficiency Gains Range</a:t>
                      </a:r>
                    </a:p>
                  </a:txBody>
                  <a:tcPr marL="182880" marT="91440" anchor="ctr">
                    <a:lnL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40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Net Efficiency Gain</a:t>
                      </a:r>
                    </a:p>
                  </a:txBody>
                  <a:tcPr marT="9144" anchor="ctr">
                    <a:lnL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40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986515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Develop Validation  Projects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20%  -  30%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886128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Develop Validation Protocols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20%  -  30%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69556"/>
                  </a:ext>
                </a:extLst>
              </a:tr>
              <a:tr h="415002">
                <a:tc>
                  <a:txBody>
                    <a:bodyPr/>
                    <a:lstStyle/>
                    <a:p>
                      <a:pPr>
                        <a:lnSpc>
                          <a:spcPct val="175000"/>
                        </a:lnSpc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Creating &amp; Maintain  RTM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50%  -  70%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2699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>
                        <a:lnSpc>
                          <a:spcPct val="175000"/>
                        </a:lnSpc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Execute Validation Protocols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20%  -  50%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869549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Deviation Management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50%  -  70%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509753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Review of Projects, Protocols and Executions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20%  -  30%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092517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>
                        <a:lnSpc>
                          <a:spcPct val="175000"/>
                        </a:lnSpc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Approval of Projects, Protocols and Executions</a:t>
                      </a:r>
                      <a:endParaRPr lang="en-US" sz="1200" dirty="0">
                        <a:solidFill>
                          <a:srgbClr val="0A50A1"/>
                        </a:solidFill>
                      </a:endParaRP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20%  -  30%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396891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>
                        <a:lnSpc>
                          <a:spcPct val="175000"/>
                        </a:lnSpc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Tracking Documents and their Reviews &amp; Approvals</a:t>
                      </a:r>
                      <a:endParaRPr lang="en-US" sz="1200" dirty="0">
                        <a:solidFill>
                          <a:srgbClr val="0A50A1"/>
                        </a:solidFill>
                      </a:endParaRP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15%  -  40%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970114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Tracking Validation Status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10%  -  30%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476181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Audit Preparation for Internal &amp; External Audits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20%  -  50%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872325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Document Retrieval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15%  -  40%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549468"/>
                  </a:ext>
                </a:extLst>
              </a:tr>
              <a:tr h="410967">
                <a:tc>
                  <a:txBody>
                    <a:bodyPr/>
                    <a:lstStyle/>
                    <a:p>
                      <a:pPr>
                        <a:lnSpc>
                          <a:spcPct val="175000"/>
                        </a:lnSpc>
                      </a:pPr>
                      <a:r>
                        <a:rPr lang="en-US" sz="1400" b="1" dirty="0">
                          <a:solidFill>
                            <a:srgbClr val="21409A"/>
                          </a:solidFill>
                        </a:rPr>
                        <a:t>Totals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>
                        <a:lnSpc>
                          <a:spcPct val="175000"/>
                        </a:lnSpc>
                      </a:pPr>
                      <a:r>
                        <a:rPr lang="en-US" sz="1400" b="1" kern="1200" dirty="0">
                          <a:solidFill>
                            <a:srgbClr val="21409A"/>
                          </a:solidFill>
                          <a:latin typeface="+mn-lt"/>
                          <a:ea typeface="+mn-ea"/>
                          <a:cs typeface="+mn-cs"/>
                        </a:rPr>
                        <a:t>C15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2140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>
                        <a:lnSpc>
                          <a:spcPct val="175000"/>
                        </a:lnSpc>
                      </a:pPr>
                      <a:r>
                        <a:rPr lang="en-US" sz="1400" b="1" kern="1200" dirty="0">
                          <a:solidFill>
                            <a:srgbClr val="21409A"/>
                          </a:solidFill>
                          <a:latin typeface="+mn-lt"/>
                          <a:ea typeface="+mn-ea"/>
                          <a:cs typeface="+mn-cs"/>
                        </a:rPr>
                        <a:t>G15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205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29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08AAA-B683-05B6-8BC3-5E0652121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37184"/>
            <a:ext cx="10972800" cy="967360"/>
          </a:xfrm>
        </p:spPr>
        <p:txBody>
          <a:bodyPr/>
          <a:lstStyle/>
          <a:p>
            <a:r>
              <a:rPr lang="en-US" sz="4000" dirty="0"/>
              <a:t>Current Required Resources For Change: </a:t>
            </a:r>
            <a:r>
              <a:rPr lang="en-US" sz="2400" dirty="0"/>
              <a:t>(Users Entered (Change) Tab)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A27ED-2FAD-AD72-CA1D-AF642E350B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8D70EB-B7FF-4AB0-A48E-08C24E2E324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83B19E5-B55C-8893-9624-9069DD166A7A}"/>
              </a:ext>
            </a:extLst>
          </p:cNvPr>
          <p:cNvSpPr txBox="1">
            <a:spLocks/>
          </p:cNvSpPr>
          <p:nvPr/>
        </p:nvSpPr>
        <p:spPr>
          <a:xfrm>
            <a:off x="900565" y="1665131"/>
            <a:ext cx="11126855" cy="3693580"/>
          </a:xfrm>
          <a:prstGeom prst="rect">
            <a:avLst/>
          </a:prstGeom>
        </p:spPr>
        <p:txBody>
          <a:bodyPr vert="horz" lIns="0" tIns="0" rIns="91440" bIns="45720" rtlCol="0">
            <a:noAutofit/>
          </a:bodyPr>
          <a:lstStyle>
            <a:lvl1pPr marL="228589" indent="-228589" algn="l" defTabSz="914354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742927" indent="-285750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rgbClr val="F78C1E"/>
              </a:buClr>
              <a:buNone/>
              <a:defRPr/>
            </a:pPr>
            <a:r>
              <a:rPr lang="en-US" sz="1600" b="1" dirty="0">
                <a:solidFill>
                  <a:srgbClr val="21409A"/>
                </a:solidFill>
              </a:rPr>
              <a:t>D10</a:t>
            </a:r>
            <a:r>
              <a:rPr lang="en-US" sz="1600" b="1" dirty="0">
                <a:solidFill>
                  <a:srgbClr val="0A50A1"/>
                </a:solidFill>
              </a:rPr>
              <a:t> </a:t>
            </a:r>
            <a:r>
              <a:rPr lang="en-US" sz="1600" dirty="0"/>
              <a:t>Engineers involved in managing Change Requests</a:t>
            </a:r>
          </a:p>
          <a:p>
            <a:pPr marL="640080" lvl="1" indent="-246888">
              <a:spcBef>
                <a:spcPts val="600"/>
              </a:spcBef>
              <a:spcAft>
                <a:spcPts val="600"/>
              </a:spcAft>
              <a:buClr>
                <a:srgbClr val="F78C1E"/>
              </a:buClr>
              <a:defRPr/>
            </a:pPr>
            <a:r>
              <a:rPr lang="en-US" sz="1400" b="1" dirty="0">
                <a:solidFill>
                  <a:srgbClr val="0A50A1"/>
                </a:solidFill>
              </a:rPr>
              <a:t>D14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of their time is spent on managing the changes</a:t>
            </a:r>
          </a:p>
          <a:p>
            <a:pPr marL="640080" lvl="1" indent="-246888">
              <a:spcBef>
                <a:spcPts val="600"/>
              </a:spcBef>
              <a:spcAft>
                <a:spcPts val="600"/>
              </a:spcAft>
              <a:buClr>
                <a:srgbClr val="F78C1E"/>
              </a:buClr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rgbClr val="F78C1E"/>
              </a:buClr>
              <a:buNone/>
              <a:defRPr/>
            </a:pPr>
            <a:r>
              <a:rPr lang="en-US" sz="1600" b="1" dirty="0">
                <a:solidFill>
                  <a:srgbClr val="0A50A1"/>
                </a:solidFill>
              </a:rPr>
              <a:t>D16</a:t>
            </a:r>
            <a:r>
              <a:rPr lang="en-US" sz="1600" dirty="0"/>
              <a:t> Managers / Supervisors</a:t>
            </a:r>
          </a:p>
          <a:p>
            <a:pPr marL="640080" lvl="1" indent="-246888">
              <a:spcBef>
                <a:spcPts val="600"/>
              </a:spcBef>
              <a:spcAft>
                <a:spcPts val="600"/>
              </a:spcAft>
              <a:buClr>
                <a:srgbClr val="F78C1E"/>
              </a:buClr>
              <a:defRPr/>
            </a:pPr>
            <a:r>
              <a:rPr lang="en-US" sz="1400" b="1" dirty="0">
                <a:solidFill>
                  <a:srgbClr val="0A50A1"/>
                </a:solidFill>
              </a:rPr>
              <a:t>D20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of their time is spent on managing the changes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rgbClr val="F78C1E"/>
              </a:buClr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rgbClr val="F78C1E"/>
              </a:buClr>
              <a:buNone/>
              <a:defRPr/>
            </a:pPr>
            <a:r>
              <a:rPr lang="en-US" sz="1600" b="1" dirty="0">
                <a:solidFill>
                  <a:srgbClr val="0A50A1"/>
                </a:solidFill>
              </a:rPr>
              <a:t>D22</a:t>
            </a:r>
            <a:r>
              <a:rPr lang="en-US" sz="1600" dirty="0"/>
              <a:t> Reviewers and Approvers</a:t>
            </a:r>
          </a:p>
          <a:p>
            <a:pPr marL="640080" lvl="1" indent="-246888">
              <a:spcBef>
                <a:spcPts val="600"/>
              </a:spcBef>
              <a:spcAft>
                <a:spcPts val="600"/>
              </a:spcAft>
              <a:buClr>
                <a:srgbClr val="F78C1E"/>
              </a:buClr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Review and Approve validation documentation</a:t>
            </a:r>
          </a:p>
          <a:p>
            <a:pPr marL="640080" lvl="1" indent="-246888">
              <a:spcBef>
                <a:spcPts val="600"/>
              </a:spcBef>
              <a:spcAft>
                <a:spcPts val="600"/>
              </a:spcAft>
              <a:buClr>
                <a:srgbClr val="F78C1E"/>
              </a:buClr>
              <a:defRPr/>
            </a:pPr>
            <a:r>
              <a:rPr lang="en-US" sz="1400" b="1" dirty="0">
                <a:solidFill>
                  <a:srgbClr val="0A50A1"/>
                </a:solidFill>
              </a:rPr>
              <a:t>D26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of time spent Reviewing and Approving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148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6BE-46E3-C7D1-1FA0-3F3DDB608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Current Cost of Change: </a:t>
            </a:r>
            <a:r>
              <a:rPr lang="en-US" sz="2400" dirty="0"/>
              <a:t>(Cost of Change Tab)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A5389E-1B8F-2E74-A5A1-1C04D486E6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8D70EB-B7FF-4AB0-A48E-08C24E2E324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C38C3612-8F14-EF50-B138-0D53D10359EC}"/>
              </a:ext>
            </a:extLst>
          </p:cNvPr>
          <p:cNvSpPr txBox="1">
            <a:spLocks/>
          </p:cNvSpPr>
          <p:nvPr/>
        </p:nvSpPr>
        <p:spPr>
          <a:xfrm>
            <a:off x="557145" y="1281361"/>
            <a:ext cx="11218930" cy="36303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en-US" sz="2400" b="1" dirty="0">
                <a:solidFill>
                  <a:srgbClr val="233881"/>
                </a:solidFill>
              </a:rPr>
              <a:t>Salary Costs</a:t>
            </a:r>
            <a:endParaRPr lang="en-US" sz="2400" dirty="0">
              <a:solidFill>
                <a:srgbClr val="233881"/>
              </a:solidFill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E1BB882D-9371-C7A4-E3BD-3433BD36A875}"/>
              </a:ext>
            </a:extLst>
          </p:cNvPr>
          <p:cNvSpPr txBox="1">
            <a:spLocks/>
          </p:cNvSpPr>
          <p:nvPr/>
        </p:nvSpPr>
        <p:spPr>
          <a:xfrm>
            <a:off x="557145" y="1704504"/>
            <a:ext cx="11218930" cy="802874"/>
          </a:xfrm>
          <a:prstGeom prst="rect">
            <a:avLst/>
          </a:prstGeom>
        </p:spPr>
        <p:txBody>
          <a:bodyPr vert="horz" lIns="91440" tIns="91440" rIns="91440" bIns="45720" rtlCol="0">
            <a:noAutofit/>
          </a:bodyPr>
          <a:lstStyle>
            <a:lvl1pPr marL="228589" indent="-228589" algn="l" defTabSz="914354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22222"/>
                </a:solidFill>
                <a:latin typeface="+mn-lt"/>
                <a:ea typeface="+mn-ea"/>
                <a:cs typeface="+mn-cs"/>
              </a:defRPr>
            </a:lvl1pPr>
            <a:lvl2pPr marL="742927" indent="-285750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en-US" sz="1400" dirty="0"/>
              <a:t>Below are the actual costs for Change Management following the paper-based system.  The costs have been calculated based on the information that was entered previously.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3114DE6-CBB5-1259-B9F6-5FEB2283E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176959"/>
              </p:ext>
            </p:extLst>
          </p:nvPr>
        </p:nvGraphicFramePr>
        <p:xfrm>
          <a:off x="528221" y="2880002"/>
          <a:ext cx="10731082" cy="2003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9358">
                  <a:extLst>
                    <a:ext uri="{9D8B030D-6E8A-4147-A177-3AD203B41FA5}">
                      <a16:colId xmlns:a16="http://schemas.microsoft.com/office/drawing/2014/main" val="2328394689"/>
                    </a:ext>
                  </a:extLst>
                </a:gridCol>
                <a:gridCol w="3261724">
                  <a:extLst>
                    <a:ext uri="{9D8B030D-6E8A-4147-A177-3AD203B41FA5}">
                      <a16:colId xmlns:a16="http://schemas.microsoft.com/office/drawing/2014/main" val="693540618"/>
                    </a:ext>
                  </a:extLst>
                </a:gridCol>
              </a:tblGrid>
              <a:tr h="553608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Items</a:t>
                      </a:r>
                    </a:p>
                  </a:txBody>
                  <a:tcPr marL="182880" marT="9144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388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Amounts</a:t>
                      </a:r>
                    </a:p>
                  </a:txBody>
                  <a:tcPr marT="9144" anchor="ctr">
                    <a:lnL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338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324645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 marL="11430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Change Engineer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69945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 marL="11430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Change Managers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296505"/>
                  </a:ext>
                </a:extLst>
              </a:tr>
              <a:tr h="415002">
                <a:tc>
                  <a:txBody>
                    <a:bodyPr/>
                    <a:lstStyle/>
                    <a:p>
                      <a:pPr marL="11430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Reviewers and Approvers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3656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1430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409A"/>
                          </a:solidFill>
                          <a:effectLst/>
                          <a:uLnTx/>
                          <a:uFillTx/>
                        </a:rPr>
                        <a:t>Total Cost of Change (Per Year)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1409A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1409A"/>
                          </a:solidFill>
                          <a:effectLst/>
                          <a:uLnTx/>
                          <a:uFillTx/>
                        </a:rPr>
                        <a:t>E10</a:t>
                      </a:r>
                      <a:endParaRPr lang="en-US" sz="1400" b="1" dirty="0">
                        <a:solidFill>
                          <a:srgbClr val="21409A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490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34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A1FE9-39A4-8DB4-35DB-0883EB910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Change Efficiency Gains through </a:t>
            </a:r>
            <a:r>
              <a:rPr lang="en-US" sz="4000" dirty="0" err="1"/>
              <a:t>ValGenesis</a:t>
            </a:r>
            <a:r>
              <a:rPr lang="en-US" sz="4000" dirty="0"/>
              <a:t>: </a:t>
            </a:r>
            <a:r>
              <a:rPr lang="en-US" sz="2400" dirty="0"/>
              <a:t>(Change Efficiency Gains tab)</a:t>
            </a:r>
            <a:br>
              <a:rPr lang="en-US" sz="2400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B576C4-C07D-B04A-963C-27EE99497A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8D70EB-B7FF-4AB0-A48E-08C24E2E324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53B8DFF-7A07-6A5E-D469-B7936B8CC1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78328"/>
              </p:ext>
            </p:extLst>
          </p:nvPr>
        </p:nvGraphicFramePr>
        <p:xfrm>
          <a:off x="528221" y="1639194"/>
          <a:ext cx="11135557" cy="228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935">
                  <a:extLst>
                    <a:ext uri="{9D8B030D-6E8A-4147-A177-3AD203B41FA5}">
                      <a16:colId xmlns:a16="http://schemas.microsoft.com/office/drawing/2014/main" val="2328394689"/>
                    </a:ext>
                  </a:extLst>
                </a:gridCol>
                <a:gridCol w="2573219">
                  <a:extLst>
                    <a:ext uri="{9D8B030D-6E8A-4147-A177-3AD203B41FA5}">
                      <a16:colId xmlns:a16="http://schemas.microsoft.com/office/drawing/2014/main" val="3156621739"/>
                    </a:ext>
                  </a:extLst>
                </a:gridCol>
                <a:gridCol w="2370338">
                  <a:extLst>
                    <a:ext uri="{9D8B030D-6E8A-4147-A177-3AD203B41FA5}">
                      <a16:colId xmlns:a16="http://schemas.microsoft.com/office/drawing/2014/main" val="4290286400"/>
                    </a:ext>
                  </a:extLst>
                </a:gridCol>
                <a:gridCol w="1882065">
                  <a:extLst>
                    <a:ext uri="{9D8B030D-6E8A-4147-A177-3AD203B41FA5}">
                      <a16:colId xmlns:a16="http://schemas.microsoft.com/office/drawing/2014/main" val="693540618"/>
                    </a:ext>
                  </a:extLst>
                </a:gridCol>
              </a:tblGrid>
              <a:tr h="5536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Typical Steps in Change Lifecycle</a:t>
                      </a:r>
                    </a:p>
                  </a:txBody>
                  <a:tcPr marL="182880" marT="9144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40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Percentage of the overall  Process</a:t>
                      </a:r>
                    </a:p>
                  </a:txBody>
                  <a:tcPr marL="182880" marT="91440" anchor="ctr">
                    <a:lnL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40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Est. Efficiency Gains Range</a:t>
                      </a:r>
                    </a:p>
                  </a:txBody>
                  <a:tcPr marL="182880" marT="91440" anchor="ctr">
                    <a:lnL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40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Net Efficiency Gain</a:t>
                      </a:r>
                    </a:p>
                  </a:txBody>
                  <a:tcPr marT="9144" anchor="ctr">
                    <a:lnL w="12700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40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324645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Review and approval Process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30%  -  40%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69945"/>
                  </a:ext>
                </a:extLst>
              </a:tr>
              <a:tr h="36508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Impact assessment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20%  -  30%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296505"/>
                  </a:ext>
                </a:extLst>
              </a:tr>
              <a:tr h="415002">
                <a:tc>
                  <a:txBody>
                    <a:bodyPr/>
                    <a:lstStyle/>
                    <a:p>
                      <a:pPr>
                        <a:lnSpc>
                          <a:spcPct val="175000"/>
                        </a:lnSpc>
                      </a:pPr>
                      <a:r>
                        <a:rPr lang="en-US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Efficiencies in Change Implementation 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10%  -  20%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365649"/>
                  </a:ext>
                </a:extLst>
              </a:tr>
              <a:tr h="410967">
                <a:tc>
                  <a:txBody>
                    <a:bodyPr/>
                    <a:lstStyle/>
                    <a:p>
                      <a:pPr>
                        <a:lnSpc>
                          <a:spcPct val="175000"/>
                        </a:lnSpc>
                      </a:pPr>
                      <a:r>
                        <a:rPr lang="en-US" sz="1600" b="1" dirty="0">
                          <a:solidFill>
                            <a:srgbClr val="21409A"/>
                          </a:solidFill>
                        </a:rPr>
                        <a:t>Totals</a:t>
                      </a: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>
                        <a:lnSpc>
                          <a:spcPct val="175000"/>
                        </a:lnSpc>
                      </a:pPr>
                      <a:r>
                        <a:rPr lang="en-US" sz="1600" b="1" kern="1200" dirty="0">
                          <a:solidFill>
                            <a:srgbClr val="21409A"/>
                          </a:solidFill>
                          <a:latin typeface="+mn-lt"/>
                          <a:ea typeface="+mn-ea"/>
                          <a:cs typeface="+mn-cs"/>
                        </a:rPr>
                        <a:t>C7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200" dirty="0">
                        <a:solidFill>
                          <a:srgbClr val="21409A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54" rtl="0" eaLnBrk="1" latinLnBrk="0" hangingPunct="1">
                        <a:lnSpc>
                          <a:spcPct val="175000"/>
                        </a:lnSpc>
                      </a:pPr>
                      <a:r>
                        <a:rPr lang="en-US" sz="1600" b="1" kern="1200" dirty="0">
                          <a:solidFill>
                            <a:srgbClr val="21409A"/>
                          </a:solidFill>
                          <a:latin typeface="+mn-lt"/>
                          <a:ea typeface="+mn-ea"/>
                          <a:cs typeface="+mn-cs"/>
                        </a:rPr>
                        <a:t>G7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490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400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D250B-C22B-EE25-2195-A3CFDBA75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ValGenesis System Cost : </a:t>
            </a:r>
            <a:r>
              <a:rPr lang="en-US" sz="2400" dirty="0"/>
              <a:t>(Cost of ValGenesis tab-delete any row that not applicable)</a:t>
            </a:r>
            <a:br>
              <a:rPr lang="en-US" sz="2400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31FA4-3F9E-F338-A157-34FBAE9E6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8D70EB-B7FF-4AB0-A48E-08C24E2E3245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D22EDB2-7766-9949-399F-2864ED57E2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762076"/>
              </p:ext>
            </p:extLst>
          </p:nvPr>
        </p:nvGraphicFramePr>
        <p:xfrm>
          <a:off x="494188" y="1305017"/>
          <a:ext cx="10771574" cy="4896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8514">
                  <a:extLst>
                    <a:ext uri="{9D8B030D-6E8A-4147-A177-3AD203B41FA5}">
                      <a16:colId xmlns:a16="http://schemas.microsoft.com/office/drawing/2014/main" val="1844074645"/>
                    </a:ext>
                  </a:extLst>
                </a:gridCol>
                <a:gridCol w="2353060">
                  <a:extLst>
                    <a:ext uri="{9D8B030D-6E8A-4147-A177-3AD203B41FA5}">
                      <a16:colId xmlns:a16="http://schemas.microsoft.com/office/drawing/2014/main" val="3850087233"/>
                    </a:ext>
                  </a:extLst>
                </a:gridCol>
              </a:tblGrid>
              <a:tr h="639670">
                <a:tc>
                  <a:txBody>
                    <a:bodyPr/>
                    <a:lstStyle/>
                    <a:p>
                      <a:pPr marL="115888" indent="0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ValGenesis for XX Concurrent/Named User System</a:t>
                      </a:r>
                    </a:p>
                  </a:txBody>
                  <a:tcPr marL="182880" marT="91440" anchor="ctr">
                    <a:lnR w="9525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40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Costs</a:t>
                      </a:r>
                    </a:p>
                  </a:txBody>
                  <a:tcPr marL="182880" marT="91440" anchor="ctr">
                    <a:lnL w="9525" cap="flat" cmpd="sng" algn="ctr">
                      <a:solidFill>
                        <a:srgbClr val="1558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40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986515"/>
                  </a:ext>
                </a:extLst>
              </a:tr>
              <a:tr h="562630">
                <a:tc>
                  <a:txBody>
                    <a:bodyPr/>
                    <a:lstStyle/>
                    <a:p>
                      <a:pPr marL="0" indent="115888">
                        <a:lnSpc>
                          <a:spcPct val="150000"/>
                        </a:lnSpc>
                        <a:tabLst>
                          <a:tab pos="174625" algn="l"/>
                        </a:tabLs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Total Perpetual Cost</a:t>
                      </a:r>
                    </a:p>
                  </a:txBody>
                  <a:tcPr marL="182880" marT="91440" marB="182880"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476181"/>
                  </a:ext>
                </a:extLst>
              </a:tr>
              <a:tr h="562630">
                <a:tc>
                  <a:txBody>
                    <a:bodyPr/>
                    <a:lstStyle/>
                    <a:p>
                      <a:pPr marL="0" indent="115888">
                        <a:lnSpc>
                          <a:spcPct val="150000"/>
                        </a:lnSpc>
                        <a:tabLst>
                          <a:tab pos="174625" algn="l"/>
                        </a:tabLs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Total Annual Subscription Cost for user License</a:t>
                      </a:r>
                    </a:p>
                  </a:txBody>
                  <a:tcPr marL="182880" marT="91440" marB="182880"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145654"/>
                  </a:ext>
                </a:extLst>
              </a:tr>
              <a:tr h="562630">
                <a:tc>
                  <a:txBody>
                    <a:bodyPr/>
                    <a:lstStyle/>
                    <a:p>
                      <a:pPr marL="0" indent="115888">
                        <a:lnSpc>
                          <a:spcPct val="150000"/>
                        </a:lnSpc>
                        <a:tabLst>
                          <a:tab pos="174625" algn="l"/>
                        </a:tabLs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Annual Maintenance &amp; Support</a:t>
                      </a:r>
                    </a:p>
                  </a:txBody>
                  <a:tcPr marL="182880" marT="91440" marB="182880"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798720"/>
                  </a:ext>
                </a:extLst>
              </a:tr>
              <a:tr h="562630">
                <a:tc>
                  <a:txBody>
                    <a:bodyPr/>
                    <a:lstStyle/>
                    <a:p>
                      <a:pPr marL="0" indent="115888">
                        <a:lnSpc>
                          <a:spcPct val="150000"/>
                        </a:lnSpc>
                        <a:tabLst>
                          <a:tab pos="174625" algn="l"/>
                        </a:tabLs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Total Hosting </a:t>
                      </a:r>
                    </a:p>
                  </a:txBody>
                  <a:tcPr marL="182880" marT="91440" marB="182880"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625145"/>
                  </a:ext>
                </a:extLst>
              </a:tr>
              <a:tr h="562630">
                <a:tc>
                  <a:txBody>
                    <a:bodyPr/>
                    <a:lstStyle/>
                    <a:p>
                      <a:pPr marL="0" indent="115888">
                        <a:lnSpc>
                          <a:spcPct val="150000"/>
                        </a:lnSpc>
                        <a:tabLst>
                          <a:tab pos="174625" algn="l"/>
                        </a:tabLs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Installation, Implementation and Training Estimate</a:t>
                      </a:r>
                    </a:p>
                  </a:txBody>
                  <a:tcPr marL="182880" marT="91440" marB="182880"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254080"/>
                  </a:ext>
                </a:extLst>
              </a:tr>
              <a:tr h="562630">
                <a:tc>
                  <a:txBody>
                    <a:bodyPr/>
                    <a:lstStyle/>
                    <a:p>
                      <a:pPr marL="0" indent="115888">
                        <a:lnSpc>
                          <a:spcPct val="150000"/>
                        </a:lnSpc>
                        <a:tabLst>
                          <a:tab pos="174625" algn="l"/>
                        </a:tabLst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Estimated Travel and Expenses</a:t>
                      </a:r>
                    </a:p>
                  </a:txBody>
                  <a:tcPr marL="182880" marT="91440" marB="182880"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030417"/>
                  </a:ext>
                </a:extLst>
              </a:tr>
              <a:tr h="600937">
                <a:tc>
                  <a:txBody>
                    <a:bodyPr/>
                    <a:lstStyle/>
                    <a:p>
                      <a:pPr marL="114300" marR="0" lvl="0" indent="0" algn="l" defTabSz="91435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u="none" strike="noStrike" kern="1200" dirty="0">
                          <a:solidFill>
                            <a:srgbClr val="0A50A1"/>
                          </a:solidFill>
                          <a:latin typeface="+mn-lt"/>
                          <a:ea typeface="+mn-ea"/>
                          <a:cs typeface="+mn-cs"/>
                        </a:rPr>
                        <a:t>Year 1 Total</a:t>
                      </a:r>
                      <a:endParaRPr lang="en-US" sz="1800" dirty="0">
                        <a:solidFill>
                          <a:srgbClr val="0A50A1"/>
                        </a:solidFill>
                      </a:endParaRPr>
                    </a:p>
                  </a:txBody>
                  <a:tcPr marL="182880" marT="91440" marB="182880"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anchor="b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189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921746"/>
      </p:ext>
    </p:extLst>
  </p:cSld>
  <p:clrMapOvr>
    <a:masterClrMapping/>
  </p:clrMapOvr>
</p:sld>
</file>

<file path=ppt/theme/theme1.xml><?xml version="1.0" encoding="utf-8"?>
<a:theme xmlns:a="http://schemas.openxmlformats.org/drawingml/2006/main" name="Light Mode">
  <a:themeElements>
    <a:clrScheme name="ValGenesis Brand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B449C"/>
      </a:accent1>
      <a:accent2>
        <a:srgbClr val="F58220"/>
      </a:accent2>
      <a:accent3>
        <a:srgbClr val="BDD1D9"/>
      </a:accent3>
      <a:accent4>
        <a:srgbClr val="12B24B"/>
      </a:accent4>
      <a:accent5>
        <a:srgbClr val="0D004C"/>
      </a:accent5>
      <a:accent6>
        <a:srgbClr val="FFC000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ark Mode">
  <a:themeElements>
    <a:clrScheme name="ValGenesis Brand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B449C"/>
      </a:accent1>
      <a:accent2>
        <a:srgbClr val="F58220"/>
      </a:accent2>
      <a:accent3>
        <a:srgbClr val="BDD1D9"/>
      </a:accent3>
      <a:accent4>
        <a:srgbClr val="12B24B"/>
      </a:accent4>
      <a:accent5>
        <a:srgbClr val="0D004C"/>
      </a:accent5>
      <a:accent6>
        <a:srgbClr val="FFC000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plate Usage">
  <a:themeElements>
    <a:clrScheme name="ValGenesis Brand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B449C"/>
      </a:accent1>
      <a:accent2>
        <a:srgbClr val="F58220"/>
      </a:accent2>
      <a:accent3>
        <a:srgbClr val="BDD1D9"/>
      </a:accent3>
      <a:accent4>
        <a:srgbClr val="12B24B"/>
      </a:accent4>
      <a:accent5>
        <a:srgbClr val="0D004C"/>
      </a:accent5>
      <a:accent6>
        <a:srgbClr val="FFC000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6E483F62BC7E4584048C53BABF5C35" ma:contentTypeVersion="15" ma:contentTypeDescription="Create a new document." ma:contentTypeScope="" ma:versionID="d6e351a906a96ae0dd72a76b703df4ac">
  <xsd:schema xmlns:xsd="http://www.w3.org/2001/XMLSchema" xmlns:xs="http://www.w3.org/2001/XMLSchema" xmlns:p="http://schemas.microsoft.com/office/2006/metadata/properties" xmlns:ns2="af07ecef-0f10-4909-a26d-96f91c417eb2" xmlns:ns3="72311787-085a-4d57-a907-3833a29482d3" targetNamespace="http://schemas.microsoft.com/office/2006/metadata/properties" ma:root="true" ma:fieldsID="bcd25875d047ca76cce4bbbaf7e33209" ns2:_="" ns3:_="">
    <xsd:import namespace="af07ecef-0f10-4909-a26d-96f91c417eb2"/>
    <xsd:import namespace="72311787-085a-4d57-a907-3833a29482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07ecef-0f10-4909-a26d-96f91c417e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3978e92-4e52-4c41-94ac-7bf1f4e9b0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11787-085a-4d57-a907-3833a29482d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ae4467-2dfb-4b9c-a7f2-0172c7c56197}" ma:internalName="TaxCatchAll" ma:showField="CatchAllData" ma:web="72311787-085a-4d57-a907-3833a29482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311787-085a-4d57-a907-3833a29482d3" xsi:nil="true"/>
    <lcf76f155ced4ddcb4097134ff3c332f xmlns="af07ecef-0f10-4909-a26d-96f91c417eb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5A15B37-828E-45E3-9B0E-1F0D7AB9D3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07ecef-0f10-4909-a26d-96f91c417eb2"/>
    <ds:schemaRef ds:uri="72311787-085a-4d57-a907-3833a29482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4DAB497-1850-46AD-A862-86B293838C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5A0CB1-20D3-446B-8ED4-B5269BCB91EC}">
  <ds:schemaRefs>
    <ds:schemaRef ds:uri="http://schemas.microsoft.com/office/2006/metadata/properties"/>
    <ds:schemaRef ds:uri="http://schemas.microsoft.com/office/infopath/2007/PartnerControls"/>
    <ds:schemaRef ds:uri="72311787-085a-4d57-a907-3833a29482d3"/>
    <ds:schemaRef ds:uri="af07ecef-0f10-4909-a26d-96f91c417eb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12006</TotalTime>
  <Words>1123</Words>
  <Application>Microsoft Office PowerPoint</Application>
  <PresentationFormat>Widescreen</PresentationFormat>
  <Paragraphs>264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Calibri Light</vt:lpstr>
      <vt:lpstr>Fira Sans Light</vt:lpstr>
      <vt:lpstr>Fira Sans Medium</vt:lpstr>
      <vt:lpstr>Times New Roman</vt:lpstr>
      <vt:lpstr>Wingdings 2</vt:lpstr>
      <vt:lpstr>Light Mode</vt:lpstr>
      <vt:lpstr>Dark Mode</vt:lpstr>
      <vt:lpstr>Template Usage</vt:lpstr>
      <vt:lpstr>Return on Investment: A Case for Implementing ValGenesis at Customer Logo/Name</vt:lpstr>
      <vt:lpstr>Current Validation Process: (Current Val Process Tab)</vt:lpstr>
      <vt:lpstr>Current Validation Process: (User Entered Tab)</vt:lpstr>
      <vt:lpstr>Current Cost of Validation: (Cost of Validation Tab)</vt:lpstr>
      <vt:lpstr>Validation Efficiency Gains through ValGenesis:  (Efficiency Gain Worksheet Tab)</vt:lpstr>
      <vt:lpstr>Current Required Resources For Change: (Users Entered (Change) Tab)</vt:lpstr>
      <vt:lpstr>Current Cost of Change: (Cost of Change Tab)</vt:lpstr>
      <vt:lpstr>Change Efficiency Gains through ValGenesis: (Change Efficiency Gains tab) </vt:lpstr>
      <vt:lpstr>ValGenesis System Cost : (Cost of ValGenesis tab-delete any row that not applicable) </vt:lpstr>
      <vt:lpstr>Validation Cost Savings with ValGenesis: (Tangible Savings tab)</vt:lpstr>
      <vt:lpstr>Return on Investment: (Tangible Savings tab) </vt:lpstr>
      <vt:lpstr>Cost Savings through ValGenesis: (Tangible Savings tab)</vt:lpstr>
      <vt:lpstr>Elimination of Non-Value Added Activities:</vt:lpstr>
      <vt:lpstr>Intangible Benefits: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Potts</dc:creator>
  <cp:lastModifiedBy>Leo Antony Arulanandam</cp:lastModifiedBy>
  <cp:revision>54</cp:revision>
  <dcterms:created xsi:type="dcterms:W3CDTF">2021-10-05T13:28:35Z</dcterms:created>
  <dcterms:modified xsi:type="dcterms:W3CDTF">2022-12-20T06:14:34Z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0x01010057ABD1EA8E281E44988275D15AA7948E</vt:lpwstr>
  </property>
</Properties>
</file>